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70" r:id="rId3"/>
    <p:sldId id="269" r:id="rId4"/>
    <p:sldId id="277" r:id="rId5"/>
    <p:sldId id="276" r:id="rId6"/>
    <p:sldId id="279" r:id="rId7"/>
    <p:sldId id="280" r:id="rId8"/>
    <p:sldId id="281" r:id="rId9"/>
    <p:sldId id="282" r:id="rId10"/>
    <p:sldId id="284" r:id="rId11"/>
    <p:sldId id="283" r:id="rId12"/>
    <p:sldId id="285" r:id="rId13"/>
    <p:sldId id="286" r:id="rId14"/>
    <p:sldId id="288" r:id="rId15"/>
    <p:sldId id="287" r:id="rId16"/>
    <p:sldId id="289" r:id="rId17"/>
    <p:sldId id="291" r:id="rId18"/>
    <p:sldId id="292" r:id="rId19"/>
    <p:sldId id="293" r:id="rId20"/>
    <p:sldId id="295" r:id="rId21"/>
    <p:sldId id="294" r:id="rId22"/>
    <p:sldId id="296" r:id="rId23"/>
    <p:sldId id="297" r:id="rId24"/>
    <p:sldId id="299" r:id="rId25"/>
    <p:sldId id="300" r:id="rId26"/>
    <p:sldId id="301" r:id="rId27"/>
    <p:sldId id="302" r:id="rId28"/>
    <p:sldId id="303" r:id="rId29"/>
    <p:sldId id="304" r:id="rId30"/>
    <p:sldId id="305" r:id="rId31"/>
    <p:sldId id="306" r:id="rId32"/>
    <p:sldId id="307" r:id="rId33"/>
    <p:sldId id="308" r:id="rId34"/>
    <p:sldId id="309" r:id="rId35"/>
    <p:sldId id="271"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0006"/>
    <a:srgbClr val="9C5724"/>
    <a:srgbClr val="FFEB9C"/>
    <a:srgbClr val="C6EFCE"/>
    <a:srgbClr val="00612E"/>
    <a:srgbClr val="FFC7CE"/>
    <a:srgbClr val="8181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833161-19BC-437B-9052-8287B482BECA}" v="233" dt="2024-08-27T20:24:46.8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63" autoAdjust="0"/>
    <p:restoredTop sz="76224" autoAdjust="0"/>
  </p:normalViewPr>
  <p:slideViewPr>
    <p:cSldViewPr snapToGrid="0">
      <p:cViewPr varScale="1">
        <p:scale>
          <a:sx n="88" d="100"/>
          <a:sy n="88" d="100"/>
        </p:scale>
        <p:origin x="67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ru Tarabuta" userId="7ad468d54291d0a0" providerId="LiveId" clId="{AE833161-19BC-437B-9052-8287B482BECA}"/>
    <pc:docChg chg="undo redo custSel addSld delSld modSld">
      <pc:chgData name="Petru Tarabuta" userId="7ad468d54291d0a0" providerId="LiveId" clId="{AE833161-19BC-437B-9052-8287B482BECA}" dt="2024-08-27T20:25:02.465" v="717"/>
      <pc:docMkLst>
        <pc:docMk/>
      </pc:docMkLst>
      <pc:sldChg chg="addSp delSp modSp mod modNotesTx">
        <pc:chgData name="Petru Tarabuta" userId="7ad468d54291d0a0" providerId="LiveId" clId="{AE833161-19BC-437B-9052-8287B482BECA}" dt="2024-08-27T20:22:03.686" v="635" actId="20577"/>
        <pc:sldMkLst>
          <pc:docMk/>
          <pc:sldMk cId="3391995577" sldId="256"/>
        </pc:sldMkLst>
        <pc:spChg chg="mod">
          <ac:chgData name="Petru Tarabuta" userId="7ad468d54291d0a0" providerId="LiveId" clId="{AE833161-19BC-437B-9052-8287B482BECA}" dt="2024-08-27T20:00:28.245" v="27" actId="20577"/>
          <ac:spMkLst>
            <pc:docMk/>
            <pc:sldMk cId="3391995577" sldId="256"/>
            <ac:spMk id="2" creationId="{6460F2A9-C14C-C9AA-D479-58345410E007}"/>
          </ac:spMkLst>
        </pc:spChg>
        <pc:spChg chg="del">
          <ac:chgData name="Petru Tarabuta" userId="7ad468d54291d0a0" providerId="LiveId" clId="{AE833161-19BC-437B-9052-8287B482BECA}" dt="2024-08-27T20:00:57.357" v="29" actId="478"/>
          <ac:spMkLst>
            <pc:docMk/>
            <pc:sldMk cId="3391995577" sldId="256"/>
            <ac:spMk id="3" creationId="{2D27B58C-7271-B114-FAFF-32B195A9DC1F}"/>
          </ac:spMkLst>
        </pc:spChg>
        <pc:spChg chg="add del mod">
          <ac:chgData name="Petru Tarabuta" userId="7ad468d54291d0a0" providerId="LiveId" clId="{AE833161-19BC-437B-9052-8287B482BECA}" dt="2024-08-27T20:05:46.669" v="272" actId="478"/>
          <ac:spMkLst>
            <pc:docMk/>
            <pc:sldMk cId="3391995577" sldId="256"/>
            <ac:spMk id="6" creationId="{B3E95C20-0CD4-0399-AF85-8AB298E55A39}"/>
          </ac:spMkLst>
        </pc:spChg>
        <pc:spChg chg="mod">
          <ac:chgData name="Petru Tarabuta" userId="7ad468d54291d0a0" providerId="LiveId" clId="{AE833161-19BC-437B-9052-8287B482BECA}" dt="2024-08-27T20:01:05.692" v="37" actId="20577"/>
          <ac:spMkLst>
            <pc:docMk/>
            <pc:sldMk cId="3391995577" sldId="256"/>
            <ac:spMk id="12" creationId="{EB5A00F3-5A13-0C49-83A5-549C4AF6EA81}"/>
          </ac:spMkLst>
        </pc:spChg>
        <pc:picChg chg="del">
          <ac:chgData name="Petru Tarabuta" userId="7ad468d54291d0a0" providerId="LiveId" clId="{AE833161-19BC-437B-9052-8287B482BECA}" dt="2024-08-27T20:00:39.960" v="28" actId="478"/>
          <ac:picMkLst>
            <pc:docMk/>
            <pc:sldMk cId="3391995577" sldId="256"/>
            <ac:picMk id="9" creationId="{65C807FE-3E92-8A10-D384-092EFD045666}"/>
          </ac:picMkLst>
        </pc:picChg>
      </pc:sldChg>
      <pc:sldChg chg="del">
        <pc:chgData name="Petru Tarabuta" userId="7ad468d54291d0a0" providerId="LiveId" clId="{AE833161-19BC-437B-9052-8287B482BECA}" dt="2024-08-27T20:03:42.981" v="94" actId="47"/>
        <pc:sldMkLst>
          <pc:docMk/>
          <pc:sldMk cId="1788781683" sldId="265"/>
        </pc:sldMkLst>
      </pc:sldChg>
      <pc:sldChg chg="modSp mod modAnim">
        <pc:chgData name="Petru Tarabuta" userId="7ad468d54291d0a0" providerId="LiveId" clId="{AE833161-19BC-437B-9052-8287B482BECA}" dt="2024-08-27T20:10:47.701" v="509" actId="20577"/>
        <pc:sldMkLst>
          <pc:docMk/>
          <pc:sldMk cId="1173004629" sldId="269"/>
        </pc:sldMkLst>
        <pc:spChg chg="mod">
          <ac:chgData name="Petru Tarabuta" userId="7ad468d54291d0a0" providerId="LiveId" clId="{AE833161-19BC-437B-9052-8287B482BECA}" dt="2024-08-27T20:08:40.258" v="280" actId="20577"/>
          <ac:spMkLst>
            <pc:docMk/>
            <pc:sldMk cId="1173004629" sldId="269"/>
            <ac:spMk id="2" creationId="{C136951F-3CAB-873B-3412-79C1E020103B}"/>
          </ac:spMkLst>
        </pc:spChg>
        <pc:spChg chg="mod">
          <ac:chgData name="Petru Tarabuta" userId="7ad468d54291d0a0" providerId="LiveId" clId="{AE833161-19BC-437B-9052-8287B482BECA}" dt="2024-08-27T20:10:47.701" v="509" actId="20577"/>
          <ac:spMkLst>
            <pc:docMk/>
            <pc:sldMk cId="1173004629" sldId="269"/>
            <ac:spMk id="3" creationId="{C9E225EF-8FB7-C051-548B-0D2CEE3D5028}"/>
          </ac:spMkLst>
        </pc:spChg>
      </pc:sldChg>
      <pc:sldChg chg="modNotesTx">
        <pc:chgData name="Petru Tarabuta" userId="7ad468d54291d0a0" providerId="LiveId" clId="{AE833161-19BC-437B-9052-8287B482BECA}" dt="2024-08-27T20:03:07.546" v="90" actId="20577"/>
        <pc:sldMkLst>
          <pc:docMk/>
          <pc:sldMk cId="43822961" sldId="270"/>
        </pc:sldMkLst>
      </pc:sldChg>
      <pc:sldChg chg="addSp modSp new mod modNotesTx">
        <pc:chgData name="Petru Tarabuta" userId="7ad468d54291d0a0" providerId="LiveId" clId="{AE833161-19BC-437B-9052-8287B482BECA}" dt="2024-08-27T20:25:02.465" v="717"/>
        <pc:sldMkLst>
          <pc:docMk/>
          <pc:sldMk cId="3445518602" sldId="272"/>
        </pc:sldMkLst>
        <pc:spChg chg="mod">
          <ac:chgData name="Petru Tarabuta" userId="7ad468d54291d0a0" providerId="LiveId" clId="{AE833161-19BC-437B-9052-8287B482BECA}" dt="2024-08-27T20:18:20.474" v="525" actId="20577"/>
          <ac:spMkLst>
            <pc:docMk/>
            <pc:sldMk cId="3445518602" sldId="272"/>
            <ac:spMk id="2" creationId="{E1BD0D66-695A-B455-2788-FC26FFBD9144}"/>
          </ac:spMkLst>
        </pc:spChg>
        <pc:spChg chg="mod">
          <ac:chgData name="Petru Tarabuta" userId="7ad468d54291d0a0" providerId="LiveId" clId="{AE833161-19BC-437B-9052-8287B482BECA}" dt="2024-08-27T20:24:17.158" v="687" actId="20577"/>
          <ac:spMkLst>
            <pc:docMk/>
            <pc:sldMk cId="3445518602" sldId="272"/>
            <ac:spMk id="3" creationId="{00AC458C-FBCF-8066-5505-652E5A59153C}"/>
          </ac:spMkLst>
        </pc:spChg>
        <pc:picChg chg="add mod">
          <ac:chgData name="Petru Tarabuta" userId="7ad468d54291d0a0" providerId="LiveId" clId="{AE833161-19BC-437B-9052-8287B482BECA}" dt="2024-08-27T20:18:34.561" v="526"/>
          <ac:picMkLst>
            <pc:docMk/>
            <pc:sldMk cId="3445518602" sldId="272"/>
            <ac:picMk id="4" creationId="{9817ED04-1086-185B-A862-270CC2160340}"/>
          </ac:picMkLst>
        </pc:picChg>
      </pc:sldChg>
      <pc:sldChg chg="del">
        <pc:chgData name="Petru Tarabuta" userId="7ad468d54291d0a0" providerId="LiveId" clId="{AE833161-19BC-437B-9052-8287B482BECA}" dt="2024-08-27T20:03:43.959" v="95" actId="47"/>
        <pc:sldMkLst>
          <pc:docMk/>
          <pc:sldMk cId="3849297708" sldId="272"/>
        </pc:sldMkLst>
      </pc:sldChg>
      <pc:sldChg chg="del">
        <pc:chgData name="Petru Tarabuta" userId="7ad468d54291d0a0" providerId="LiveId" clId="{AE833161-19BC-437B-9052-8287B482BECA}" dt="2024-08-27T20:03:41.157" v="92" actId="47"/>
        <pc:sldMkLst>
          <pc:docMk/>
          <pc:sldMk cId="2686962639" sldId="274"/>
        </pc:sldMkLst>
      </pc:sldChg>
      <pc:sldChg chg="del">
        <pc:chgData name="Petru Tarabuta" userId="7ad468d54291d0a0" providerId="LiveId" clId="{AE833161-19BC-437B-9052-8287B482BECA}" dt="2024-08-27T20:03:42.053" v="93" actId="47"/>
        <pc:sldMkLst>
          <pc:docMk/>
          <pc:sldMk cId="2284908513" sldId="275"/>
        </pc:sldMkLst>
      </pc:sldChg>
      <pc:sldChg chg="del">
        <pc:chgData name="Petru Tarabuta" userId="7ad468d54291d0a0" providerId="LiveId" clId="{AE833161-19BC-437B-9052-8287B482BECA}" dt="2024-08-27T20:03:40.182" v="91" actId="47"/>
        <pc:sldMkLst>
          <pc:docMk/>
          <pc:sldMk cId="1736359214" sldId="276"/>
        </pc:sldMkLst>
      </pc:sldChg>
      <pc:sldChg chg="del">
        <pc:chgData name="Petru Tarabuta" userId="7ad468d54291d0a0" providerId="LiveId" clId="{AE833161-19BC-437B-9052-8287B482BECA}" dt="2024-08-27T20:03:46.088" v="96" actId="47"/>
        <pc:sldMkLst>
          <pc:docMk/>
          <pc:sldMk cId="3063114751" sldId="277"/>
        </pc:sldMkLst>
      </pc:sldChg>
    </pc:docChg>
  </pc:docChgLst>
  <pc:docChgLst>
    <pc:chgData name="Petru Tarabuta" userId="7ad468d54291d0a0" providerId="LiveId" clId="{14D34713-0826-429D-8421-A1B77FEF9D90}"/>
    <pc:docChg chg="custSel modSld">
      <pc:chgData name="Petru Tarabuta" userId="7ad468d54291d0a0" providerId="LiveId" clId="{14D34713-0826-429D-8421-A1B77FEF9D90}" dt="2022-09-27T20:11:23.482" v="77" actId="20577"/>
      <pc:docMkLst>
        <pc:docMk/>
      </pc:docMkLst>
      <pc:sldChg chg="modNotesTx">
        <pc:chgData name="Petru Tarabuta" userId="7ad468d54291d0a0" providerId="LiveId" clId="{14D34713-0826-429D-8421-A1B77FEF9D90}" dt="2022-09-27T20:11:23.482" v="77" actId="20577"/>
        <pc:sldMkLst>
          <pc:docMk/>
          <pc:sldMk cId="2659160831" sldId="260"/>
        </pc:sldMkLst>
      </pc:sldChg>
    </pc:docChg>
  </pc:docChgLst>
  <pc:docChgLst>
    <pc:chgData name="Petru Tarabuta" userId="7ad468d54291d0a0" providerId="LiveId" clId="{4059749F-AD27-4B6A-AC61-D71296FA99F6}"/>
    <pc:docChg chg="undo custSel addSld delSld modSld sldOrd">
      <pc:chgData name="Petru Tarabuta" userId="7ad468d54291d0a0" providerId="LiveId" clId="{4059749F-AD27-4B6A-AC61-D71296FA99F6}" dt="2023-09-19T09:35:29.063" v="1457" actId="6549"/>
      <pc:docMkLst>
        <pc:docMk/>
      </pc:docMkLst>
      <pc:sldChg chg="addSp delSp modSp mod modNotesTx">
        <pc:chgData name="Petru Tarabuta" userId="7ad468d54291d0a0" providerId="LiveId" clId="{4059749F-AD27-4B6A-AC61-D71296FA99F6}" dt="2023-09-19T09:35:29.063" v="1457" actId="6549"/>
        <pc:sldMkLst>
          <pc:docMk/>
          <pc:sldMk cId="3391995577" sldId="256"/>
        </pc:sldMkLst>
        <pc:spChg chg="del mod">
          <ac:chgData name="Petru Tarabuta" userId="7ad468d54291d0a0" providerId="LiveId" clId="{4059749F-AD27-4B6A-AC61-D71296FA99F6}" dt="2023-09-19T09:18:04.085" v="365" actId="478"/>
          <ac:spMkLst>
            <pc:docMk/>
            <pc:sldMk cId="3391995577" sldId="256"/>
            <ac:spMk id="8" creationId="{9DE8846F-C8C7-BB19-08F8-E404783BF92F}"/>
          </ac:spMkLst>
        </pc:spChg>
        <pc:spChg chg="add mod">
          <ac:chgData name="Petru Tarabuta" userId="7ad468d54291d0a0" providerId="LiveId" clId="{4059749F-AD27-4B6A-AC61-D71296FA99F6}" dt="2023-09-19T09:25:52.109" v="1031" actId="1076"/>
          <ac:spMkLst>
            <pc:docMk/>
            <pc:sldMk cId="3391995577" sldId="256"/>
            <ac:spMk id="12" creationId="{EB5A00F3-5A13-0C49-83A5-549C4AF6EA81}"/>
          </ac:spMkLst>
        </pc:spChg>
        <pc:spChg chg="add mod">
          <ac:chgData name="Petru Tarabuta" userId="7ad468d54291d0a0" providerId="LiveId" clId="{4059749F-AD27-4B6A-AC61-D71296FA99F6}" dt="2023-09-19T09:29:14.166" v="1208" actId="20577"/>
          <ac:spMkLst>
            <pc:docMk/>
            <pc:sldMk cId="3391995577" sldId="256"/>
            <ac:spMk id="13" creationId="{A0D46B8A-9D3F-91A0-F172-A5A2116A3EDF}"/>
          </ac:spMkLst>
        </pc:spChg>
        <pc:spChg chg="add mod">
          <ac:chgData name="Petru Tarabuta" userId="7ad468d54291d0a0" providerId="LiveId" clId="{4059749F-AD27-4B6A-AC61-D71296FA99F6}" dt="2023-09-19T09:29:01.525" v="1172" actId="20577"/>
          <ac:spMkLst>
            <pc:docMk/>
            <pc:sldMk cId="3391995577" sldId="256"/>
            <ac:spMk id="14" creationId="{F4FA4F19-F068-3E58-BD0F-FD0D61C2CBDB}"/>
          </ac:spMkLst>
        </pc:spChg>
        <pc:picChg chg="del mod">
          <ac:chgData name="Petru Tarabuta" userId="7ad468d54291d0a0" providerId="LiveId" clId="{4059749F-AD27-4B6A-AC61-D71296FA99F6}" dt="2023-09-19T09:18:03.060" v="364" actId="478"/>
          <ac:picMkLst>
            <pc:docMk/>
            <pc:sldMk cId="3391995577" sldId="256"/>
            <ac:picMk id="6" creationId="{68EFDBFA-0C0B-9907-DA6E-E5D3F2EFFBA3}"/>
          </ac:picMkLst>
        </pc:picChg>
        <pc:picChg chg="add del">
          <ac:chgData name="Petru Tarabuta" userId="7ad468d54291d0a0" providerId="LiveId" clId="{4059749F-AD27-4B6A-AC61-D71296FA99F6}" dt="2023-09-19T09:15:01.780" v="301" actId="478"/>
          <ac:picMkLst>
            <pc:docMk/>
            <pc:sldMk cId="3391995577" sldId="256"/>
            <ac:picMk id="7" creationId="{21BF246C-CB68-83AF-DEBE-2E1CF9738CDF}"/>
          </ac:picMkLst>
        </pc:picChg>
        <pc:picChg chg="add mod">
          <ac:chgData name="Petru Tarabuta" userId="7ad468d54291d0a0" providerId="LiveId" clId="{4059749F-AD27-4B6A-AC61-D71296FA99F6}" dt="2023-09-19T09:19:14.770" v="375" actId="1076"/>
          <ac:picMkLst>
            <pc:docMk/>
            <pc:sldMk cId="3391995577" sldId="256"/>
            <ac:picMk id="9" creationId="{65C807FE-3E92-8A10-D384-092EFD045666}"/>
          </ac:picMkLst>
        </pc:picChg>
        <pc:picChg chg="add mod">
          <ac:chgData name="Petru Tarabuta" userId="7ad468d54291d0a0" providerId="LiveId" clId="{4059749F-AD27-4B6A-AC61-D71296FA99F6}" dt="2023-09-19T09:22:59.626" v="911" actId="14100"/>
          <ac:picMkLst>
            <pc:docMk/>
            <pc:sldMk cId="3391995577" sldId="256"/>
            <ac:picMk id="11" creationId="{CFB34617-D4F7-E529-6B2E-A3533A32A756}"/>
          </ac:picMkLst>
        </pc:picChg>
      </pc:sldChg>
      <pc:sldChg chg="modSp mod">
        <pc:chgData name="Petru Tarabuta" userId="7ad468d54291d0a0" providerId="LiveId" clId="{4059749F-AD27-4B6A-AC61-D71296FA99F6}" dt="2023-09-19T09:30:44.598" v="1349" actId="6549"/>
        <pc:sldMkLst>
          <pc:docMk/>
          <pc:sldMk cId="518522733" sldId="257"/>
        </pc:sldMkLst>
        <pc:spChg chg="mod">
          <ac:chgData name="Petru Tarabuta" userId="7ad468d54291d0a0" providerId="LiveId" clId="{4059749F-AD27-4B6A-AC61-D71296FA99F6}" dt="2023-09-19T09:30:44.598" v="1349" actId="6549"/>
          <ac:spMkLst>
            <pc:docMk/>
            <pc:sldMk cId="518522733" sldId="257"/>
            <ac:spMk id="3" creationId="{C9E225EF-8FB7-C051-548B-0D2CEE3D5028}"/>
          </ac:spMkLst>
        </pc:spChg>
      </pc:sldChg>
      <pc:sldChg chg="del">
        <pc:chgData name="Petru Tarabuta" userId="7ad468d54291d0a0" providerId="LiveId" clId="{4059749F-AD27-4B6A-AC61-D71296FA99F6}" dt="2023-09-19T09:31:01.772" v="1350" actId="47"/>
        <pc:sldMkLst>
          <pc:docMk/>
          <pc:sldMk cId="533209794" sldId="258"/>
        </pc:sldMkLst>
      </pc:sldChg>
      <pc:sldChg chg="del">
        <pc:chgData name="Petru Tarabuta" userId="7ad468d54291d0a0" providerId="LiveId" clId="{4059749F-AD27-4B6A-AC61-D71296FA99F6}" dt="2023-09-19T09:31:03.764" v="1351" actId="47"/>
        <pc:sldMkLst>
          <pc:docMk/>
          <pc:sldMk cId="1757009250" sldId="259"/>
        </pc:sldMkLst>
      </pc:sldChg>
      <pc:sldChg chg="modSp mod">
        <pc:chgData name="Petru Tarabuta" userId="7ad468d54291d0a0" providerId="LiveId" clId="{4059749F-AD27-4B6A-AC61-D71296FA99F6}" dt="2023-09-19T09:31:43.498" v="1357" actId="13926"/>
        <pc:sldMkLst>
          <pc:docMk/>
          <pc:sldMk cId="2659160831" sldId="260"/>
        </pc:sldMkLst>
        <pc:spChg chg="mod">
          <ac:chgData name="Petru Tarabuta" userId="7ad468d54291d0a0" providerId="LiveId" clId="{4059749F-AD27-4B6A-AC61-D71296FA99F6}" dt="2023-09-19T09:31:43.498" v="1357" actId="13926"/>
          <ac:spMkLst>
            <pc:docMk/>
            <pc:sldMk cId="2659160831" sldId="260"/>
            <ac:spMk id="2" creationId="{C136951F-3CAB-873B-3412-79C1E020103B}"/>
          </ac:spMkLst>
        </pc:spChg>
      </pc:sldChg>
      <pc:sldChg chg="modSp mod">
        <pc:chgData name="Petru Tarabuta" userId="7ad468d54291d0a0" providerId="LiveId" clId="{4059749F-AD27-4B6A-AC61-D71296FA99F6}" dt="2023-09-19T09:31:39.836" v="1356" actId="13926"/>
        <pc:sldMkLst>
          <pc:docMk/>
          <pc:sldMk cId="3512450274" sldId="261"/>
        </pc:sldMkLst>
        <pc:spChg chg="mod">
          <ac:chgData name="Petru Tarabuta" userId="7ad468d54291d0a0" providerId="LiveId" clId="{4059749F-AD27-4B6A-AC61-D71296FA99F6}" dt="2023-09-19T09:31:39.836" v="1356" actId="13926"/>
          <ac:spMkLst>
            <pc:docMk/>
            <pc:sldMk cId="3512450274" sldId="261"/>
            <ac:spMk id="2" creationId="{C136951F-3CAB-873B-3412-79C1E020103B}"/>
          </ac:spMkLst>
        </pc:spChg>
      </pc:sldChg>
      <pc:sldChg chg="del">
        <pc:chgData name="Petru Tarabuta" userId="7ad468d54291d0a0" providerId="LiveId" clId="{4059749F-AD27-4B6A-AC61-D71296FA99F6}" dt="2023-09-19T09:31:16.497" v="1354" actId="47"/>
        <pc:sldMkLst>
          <pc:docMk/>
          <pc:sldMk cId="2767491098" sldId="262"/>
        </pc:sldMkLst>
      </pc:sldChg>
      <pc:sldChg chg="del">
        <pc:chgData name="Petru Tarabuta" userId="7ad468d54291d0a0" providerId="LiveId" clId="{4059749F-AD27-4B6A-AC61-D71296FA99F6}" dt="2023-09-19T09:31:05.231" v="1352" actId="47"/>
        <pc:sldMkLst>
          <pc:docMk/>
          <pc:sldMk cId="2083699317" sldId="263"/>
        </pc:sldMkLst>
      </pc:sldChg>
      <pc:sldChg chg="del">
        <pc:chgData name="Petru Tarabuta" userId="7ad468d54291d0a0" providerId="LiveId" clId="{4059749F-AD27-4B6A-AC61-D71296FA99F6}" dt="2023-09-19T09:31:06.143" v="1353" actId="47"/>
        <pc:sldMkLst>
          <pc:docMk/>
          <pc:sldMk cId="3413513684" sldId="264"/>
        </pc:sldMkLst>
      </pc:sldChg>
      <pc:sldChg chg="modSp mod">
        <pc:chgData name="Petru Tarabuta" userId="7ad468d54291d0a0" providerId="LiveId" clId="{4059749F-AD27-4B6A-AC61-D71296FA99F6}" dt="2023-09-19T09:31:36.174" v="1355" actId="13926"/>
        <pc:sldMkLst>
          <pc:docMk/>
          <pc:sldMk cId="1788781683" sldId="265"/>
        </pc:sldMkLst>
        <pc:spChg chg="mod">
          <ac:chgData name="Petru Tarabuta" userId="7ad468d54291d0a0" providerId="LiveId" clId="{4059749F-AD27-4B6A-AC61-D71296FA99F6}" dt="2023-09-19T09:31:36.174" v="1355" actId="13926"/>
          <ac:spMkLst>
            <pc:docMk/>
            <pc:sldMk cId="1788781683" sldId="265"/>
            <ac:spMk id="2" creationId="{C136951F-3CAB-873B-3412-79C1E020103B}"/>
          </ac:spMkLst>
        </pc:spChg>
      </pc:sldChg>
      <pc:sldChg chg="modSp add del mod">
        <pc:chgData name="Petru Tarabuta" userId="7ad468d54291d0a0" providerId="LiveId" clId="{4059749F-AD27-4B6A-AC61-D71296FA99F6}" dt="2023-09-19T09:14:42.340" v="298" actId="2696"/>
        <pc:sldMkLst>
          <pc:docMk/>
          <pc:sldMk cId="1082255455" sldId="266"/>
        </pc:sldMkLst>
        <pc:spChg chg="mod">
          <ac:chgData name="Petru Tarabuta" userId="7ad468d54291d0a0" providerId="LiveId" clId="{4059749F-AD27-4B6A-AC61-D71296FA99F6}" dt="2023-09-19T09:12:59.863" v="9" actId="20577"/>
          <ac:spMkLst>
            <pc:docMk/>
            <pc:sldMk cId="1082255455" sldId="266"/>
            <ac:spMk id="2" creationId="{6460F2A9-C14C-C9AA-D479-58345410E007}"/>
          </ac:spMkLst>
        </pc:spChg>
      </pc:sldChg>
      <pc:sldChg chg="modSp add mod">
        <pc:chgData name="Petru Tarabuta" userId="7ad468d54291d0a0" providerId="LiveId" clId="{4059749F-AD27-4B6A-AC61-D71296FA99F6}" dt="2023-09-19T09:14:36.584" v="297" actId="15"/>
        <pc:sldMkLst>
          <pc:docMk/>
          <pc:sldMk cId="1610733075" sldId="267"/>
        </pc:sldMkLst>
        <pc:spChg chg="mod">
          <ac:chgData name="Petru Tarabuta" userId="7ad468d54291d0a0" providerId="LiveId" clId="{4059749F-AD27-4B6A-AC61-D71296FA99F6}" dt="2023-09-19T09:13:11.284" v="34" actId="20577"/>
          <ac:spMkLst>
            <pc:docMk/>
            <pc:sldMk cId="1610733075" sldId="267"/>
            <ac:spMk id="2" creationId="{C136951F-3CAB-873B-3412-79C1E020103B}"/>
          </ac:spMkLst>
        </pc:spChg>
        <pc:spChg chg="mod">
          <ac:chgData name="Petru Tarabuta" userId="7ad468d54291d0a0" providerId="LiveId" clId="{4059749F-AD27-4B6A-AC61-D71296FA99F6}" dt="2023-09-19T09:14:36.584" v="297" actId="15"/>
          <ac:spMkLst>
            <pc:docMk/>
            <pc:sldMk cId="1610733075" sldId="267"/>
            <ac:spMk id="3" creationId="{C9E225EF-8FB7-C051-548B-0D2CEE3D5028}"/>
          </ac:spMkLst>
        </pc:spChg>
      </pc:sldChg>
      <pc:sldChg chg="add del">
        <pc:chgData name="Petru Tarabuta" userId="7ad468d54291d0a0" providerId="LiveId" clId="{4059749F-AD27-4B6A-AC61-D71296FA99F6}" dt="2023-09-19T09:29:34.447" v="1209" actId="2696"/>
        <pc:sldMkLst>
          <pc:docMk/>
          <pc:sldMk cId="3710818296" sldId="268"/>
        </pc:sldMkLst>
      </pc:sldChg>
      <pc:sldChg chg="addSp modSp add mod ord">
        <pc:chgData name="Petru Tarabuta" userId="7ad468d54291d0a0" providerId="LiveId" clId="{4059749F-AD27-4B6A-AC61-D71296FA99F6}" dt="2023-09-19T09:22:32.357" v="909" actId="20577"/>
        <pc:sldMkLst>
          <pc:docMk/>
          <pc:sldMk cId="1173004629" sldId="269"/>
        </pc:sldMkLst>
        <pc:spChg chg="mod">
          <ac:chgData name="Petru Tarabuta" userId="7ad468d54291d0a0" providerId="LiveId" clId="{4059749F-AD27-4B6A-AC61-D71296FA99F6}" dt="2023-09-19T09:20:42.926" v="561" actId="552"/>
          <ac:spMkLst>
            <pc:docMk/>
            <pc:sldMk cId="1173004629" sldId="269"/>
            <ac:spMk id="2" creationId="{C136951F-3CAB-873B-3412-79C1E020103B}"/>
          </ac:spMkLst>
        </pc:spChg>
        <pc:spChg chg="mod">
          <ac:chgData name="Petru Tarabuta" userId="7ad468d54291d0a0" providerId="LiveId" clId="{4059749F-AD27-4B6A-AC61-D71296FA99F6}" dt="2023-09-19T09:20:31.747" v="557" actId="14100"/>
          <ac:spMkLst>
            <pc:docMk/>
            <pc:sldMk cId="1173004629" sldId="269"/>
            <ac:spMk id="3" creationId="{C9E225EF-8FB7-C051-548B-0D2CEE3D5028}"/>
          </ac:spMkLst>
        </pc:spChg>
        <pc:spChg chg="add mod">
          <ac:chgData name="Petru Tarabuta" userId="7ad468d54291d0a0" providerId="LiveId" clId="{4059749F-AD27-4B6A-AC61-D71296FA99F6}" dt="2023-09-19T09:20:56.511" v="569" actId="552"/>
          <ac:spMkLst>
            <pc:docMk/>
            <pc:sldMk cId="1173004629" sldId="269"/>
            <ac:spMk id="5" creationId="{129766F4-53C9-976C-7A33-7EF93EF94C30}"/>
          </ac:spMkLst>
        </pc:spChg>
        <pc:spChg chg="add mod">
          <ac:chgData name="Petru Tarabuta" userId="7ad468d54291d0a0" providerId="LiveId" clId="{4059749F-AD27-4B6A-AC61-D71296FA99F6}" dt="2023-09-19T09:22:32.357" v="909" actId="20577"/>
          <ac:spMkLst>
            <pc:docMk/>
            <pc:sldMk cId="1173004629" sldId="269"/>
            <ac:spMk id="6" creationId="{5696F65A-5CB8-D7A1-7224-AF9F5675AD07}"/>
          </ac:spMkLst>
        </pc:spChg>
      </pc:sldChg>
      <pc:sldChg chg="modSp new del mod ord">
        <pc:chgData name="Petru Tarabuta" userId="7ad468d54291d0a0" providerId="LiveId" clId="{4059749F-AD27-4B6A-AC61-D71296FA99F6}" dt="2023-09-19T09:19:39.601" v="381" actId="47"/>
        <pc:sldMkLst>
          <pc:docMk/>
          <pc:sldMk cId="2506027656" sldId="269"/>
        </pc:sldMkLst>
        <pc:spChg chg="mod">
          <ac:chgData name="Petru Tarabuta" userId="7ad468d54291d0a0" providerId="LiveId" clId="{4059749F-AD27-4B6A-AC61-D71296FA99F6}" dt="2023-09-19T09:19:36.262" v="380" actId="20577"/>
          <ac:spMkLst>
            <pc:docMk/>
            <pc:sldMk cId="2506027656" sldId="269"/>
            <ac:spMk id="2" creationId="{23F6918A-205A-556E-5F4D-B8A36CE9DA31}"/>
          </ac:spMkLst>
        </pc:spChg>
      </pc:sldChg>
      <pc:sldChg chg="addSp delSp modSp add mod ord">
        <pc:chgData name="Petru Tarabuta" userId="7ad468d54291d0a0" providerId="LiveId" clId="{4059749F-AD27-4B6A-AC61-D71296FA99F6}" dt="2023-09-19T09:29:41.175" v="1211" actId="20577"/>
        <pc:sldMkLst>
          <pc:docMk/>
          <pc:sldMk cId="43822961" sldId="270"/>
        </pc:sldMkLst>
        <pc:spChg chg="mod">
          <ac:chgData name="Petru Tarabuta" userId="7ad468d54291d0a0" providerId="LiveId" clId="{4059749F-AD27-4B6A-AC61-D71296FA99F6}" dt="2023-09-19T09:23:42.326" v="928" actId="552"/>
          <ac:spMkLst>
            <pc:docMk/>
            <pc:sldMk cId="43822961" sldId="270"/>
            <ac:spMk id="2" creationId="{C136951F-3CAB-873B-3412-79C1E020103B}"/>
          </ac:spMkLst>
        </pc:spChg>
        <pc:spChg chg="del">
          <ac:chgData name="Petru Tarabuta" userId="7ad468d54291d0a0" providerId="LiveId" clId="{4059749F-AD27-4B6A-AC61-D71296FA99F6}" dt="2023-09-19T09:23:23.469" v="924" actId="478"/>
          <ac:spMkLst>
            <pc:docMk/>
            <pc:sldMk cId="43822961" sldId="270"/>
            <ac:spMk id="3" creationId="{C9E225EF-8FB7-C051-548B-0D2CEE3D5028}"/>
          </ac:spMkLst>
        </pc:spChg>
        <pc:spChg chg="add del mod">
          <ac:chgData name="Petru Tarabuta" userId="7ad468d54291d0a0" providerId="LiveId" clId="{4059749F-AD27-4B6A-AC61-D71296FA99F6}" dt="2023-09-19T09:23:26.085" v="925" actId="478"/>
          <ac:spMkLst>
            <pc:docMk/>
            <pc:sldMk cId="43822961" sldId="270"/>
            <ac:spMk id="6" creationId="{567D09B4-672A-9D3E-A02A-6457E1EEF4B0}"/>
          </ac:spMkLst>
        </pc:spChg>
        <pc:spChg chg="add mod">
          <ac:chgData name="Petru Tarabuta" userId="7ad468d54291d0a0" providerId="LiveId" clId="{4059749F-AD27-4B6A-AC61-D71296FA99F6}" dt="2023-09-19T09:29:41.175" v="1211" actId="20577"/>
          <ac:spMkLst>
            <pc:docMk/>
            <pc:sldMk cId="43822961" sldId="270"/>
            <ac:spMk id="7" creationId="{8ED33030-985A-CC9F-05DD-F8483AA06547}"/>
          </ac:spMkLst>
        </pc:spChg>
        <pc:picChg chg="add mod">
          <ac:chgData name="Petru Tarabuta" userId="7ad468d54291d0a0" providerId="LiveId" clId="{4059749F-AD27-4B6A-AC61-D71296FA99F6}" dt="2023-09-19T09:23:50.038" v="929" actId="552"/>
          <ac:picMkLst>
            <pc:docMk/>
            <pc:sldMk cId="43822961" sldId="270"/>
            <ac:picMk id="8" creationId="{07E2F328-01FB-FC62-09BF-624BD56B79E3}"/>
          </ac:picMkLst>
        </pc:picChg>
      </pc:sldChg>
      <pc:sldChg chg="addSp delSp modSp add mod modAnim">
        <pc:chgData name="Petru Tarabuta" userId="7ad468d54291d0a0" providerId="LiveId" clId="{4059749F-AD27-4B6A-AC61-D71296FA99F6}" dt="2023-09-19T09:33:43.404" v="1452" actId="27636"/>
        <pc:sldMkLst>
          <pc:docMk/>
          <pc:sldMk cId="1013814322" sldId="271"/>
        </pc:sldMkLst>
        <pc:spChg chg="mod">
          <ac:chgData name="Petru Tarabuta" userId="7ad468d54291d0a0" providerId="LiveId" clId="{4059749F-AD27-4B6A-AC61-D71296FA99F6}" dt="2023-09-19T09:32:30.453" v="1413" actId="20577"/>
          <ac:spMkLst>
            <pc:docMk/>
            <pc:sldMk cId="1013814322" sldId="271"/>
            <ac:spMk id="2" creationId="{C136951F-3CAB-873B-3412-79C1E020103B}"/>
          </ac:spMkLst>
        </pc:spChg>
        <pc:spChg chg="mod">
          <ac:chgData name="Petru Tarabuta" userId="7ad468d54291d0a0" providerId="LiveId" clId="{4059749F-AD27-4B6A-AC61-D71296FA99F6}" dt="2023-09-19T09:33:43.404" v="1452" actId="27636"/>
          <ac:spMkLst>
            <pc:docMk/>
            <pc:sldMk cId="1013814322" sldId="271"/>
            <ac:spMk id="4" creationId="{4C843C5A-9E32-56D4-62F8-120363B71924}"/>
          </ac:spMkLst>
        </pc:spChg>
        <pc:picChg chg="add del mod">
          <ac:chgData name="Petru Tarabuta" userId="7ad468d54291d0a0" providerId="LiveId" clId="{4059749F-AD27-4B6A-AC61-D71296FA99F6}" dt="2023-09-19T09:33:40.550" v="1450" actId="478"/>
          <ac:picMkLst>
            <pc:docMk/>
            <pc:sldMk cId="1013814322" sldId="271"/>
            <ac:picMk id="3" creationId="{C551AA47-2EFE-40A7-C8EB-CEAE5584EB83}"/>
          </ac:picMkLst>
        </pc:picChg>
      </pc:sldChg>
      <pc:sldChg chg="new del">
        <pc:chgData name="Petru Tarabuta" userId="7ad468d54291d0a0" providerId="LiveId" clId="{4059749F-AD27-4B6A-AC61-D71296FA99F6}" dt="2023-09-19T09:31:48.690" v="1359" actId="680"/>
        <pc:sldMkLst>
          <pc:docMk/>
          <pc:sldMk cId="3163344459" sldId="271"/>
        </pc:sldMkLst>
      </pc:sldChg>
    </pc:docChg>
  </pc:docChgLst>
  <pc:docChgLst>
    <pc:chgData name="Petru Tarabuta" userId="7ad468d54291d0a0" providerId="LiveId" clId="{E88A1E69-8D71-44EF-B3EE-78D7011C8E75}"/>
    <pc:docChg chg="undo custSel addSld delSld modSld sldOrd">
      <pc:chgData name="Petru Tarabuta" userId="7ad468d54291d0a0" providerId="LiveId" clId="{E88A1E69-8D71-44EF-B3EE-78D7011C8E75}" dt="2023-10-01T19:26:13.386" v="5552" actId="478"/>
      <pc:docMkLst>
        <pc:docMk/>
      </pc:docMkLst>
      <pc:sldChg chg="addSp delSp modSp mod">
        <pc:chgData name="Petru Tarabuta" userId="7ad468d54291d0a0" providerId="LiveId" clId="{E88A1E69-8D71-44EF-B3EE-78D7011C8E75}" dt="2023-09-20T21:49:58.602" v="2633" actId="1038"/>
        <pc:sldMkLst>
          <pc:docMk/>
          <pc:sldMk cId="3391995577" sldId="256"/>
        </pc:sldMkLst>
        <pc:spChg chg="del mod topLvl">
          <ac:chgData name="Petru Tarabuta" userId="7ad468d54291d0a0" providerId="LiveId" clId="{E88A1E69-8D71-44EF-B3EE-78D7011C8E75}" dt="2023-09-20T21:49:10.779" v="2616" actId="478"/>
          <ac:spMkLst>
            <pc:docMk/>
            <pc:sldMk cId="3391995577" sldId="256"/>
            <ac:spMk id="13" creationId="{A0D46B8A-9D3F-91A0-F172-A5A2116A3EDF}"/>
          </ac:spMkLst>
        </pc:spChg>
        <pc:spChg chg="mod">
          <ac:chgData name="Petru Tarabuta" userId="7ad468d54291d0a0" providerId="LiveId" clId="{E88A1E69-8D71-44EF-B3EE-78D7011C8E75}" dt="2023-09-20T21:48:33.643" v="2608" actId="164"/>
          <ac:spMkLst>
            <pc:docMk/>
            <pc:sldMk cId="3391995577" sldId="256"/>
            <ac:spMk id="14" creationId="{F4FA4F19-F068-3E58-BD0F-FD0D61C2CBDB}"/>
          </ac:spMkLst>
        </pc:spChg>
        <pc:grpChg chg="add del mod">
          <ac:chgData name="Petru Tarabuta" userId="7ad468d54291d0a0" providerId="LiveId" clId="{E88A1E69-8D71-44EF-B3EE-78D7011C8E75}" dt="2023-09-20T21:49:05.265" v="2613" actId="478"/>
          <ac:grpSpMkLst>
            <pc:docMk/>
            <pc:sldMk cId="3391995577" sldId="256"/>
            <ac:grpSpMk id="4" creationId="{F4AD9AC7-BC8C-7C1E-3619-283F6730582F}"/>
          </ac:grpSpMkLst>
        </pc:grpChg>
        <pc:grpChg chg="add del mod">
          <ac:chgData name="Petru Tarabuta" userId="7ad468d54291d0a0" providerId="LiveId" clId="{E88A1E69-8D71-44EF-B3EE-78D7011C8E75}" dt="2023-09-20T21:49:08.173" v="2614" actId="165"/>
          <ac:grpSpMkLst>
            <pc:docMk/>
            <pc:sldMk cId="3391995577" sldId="256"/>
            <ac:grpSpMk id="6" creationId="{8D743A51-CCEE-DB33-D0F8-1B086E0F9049}"/>
          </ac:grpSpMkLst>
        </pc:grpChg>
        <pc:picChg chg="mod">
          <ac:chgData name="Petru Tarabuta" userId="7ad468d54291d0a0" providerId="LiveId" clId="{E88A1E69-8D71-44EF-B3EE-78D7011C8E75}" dt="2023-09-20T21:49:58.602" v="2633" actId="1038"/>
          <ac:picMkLst>
            <pc:docMk/>
            <pc:sldMk cId="3391995577" sldId="256"/>
            <ac:picMk id="5" creationId="{669DAE29-F80C-5FC7-D2C1-D5463345A3A6}"/>
          </ac:picMkLst>
        </pc:picChg>
        <pc:picChg chg="mod topLvl">
          <ac:chgData name="Petru Tarabuta" userId="7ad468d54291d0a0" providerId="LiveId" clId="{E88A1E69-8D71-44EF-B3EE-78D7011C8E75}" dt="2023-09-20T21:49:15.854" v="2617" actId="1076"/>
          <ac:picMkLst>
            <pc:docMk/>
            <pc:sldMk cId="3391995577" sldId="256"/>
            <ac:picMk id="9" creationId="{65C807FE-3E92-8A10-D384-092EFD045666}"/>
          </ac:picMkLst>
        </pc:picChg>
        <pc:picChg chg="mod">
          <ac:chgData name="Petru Tarabuta" userId="7ad468d54291d0a0" providerId="LiveId" clId="{E88A1E69-8D71-44EF-B3EE-78D7011C8E75}" dt="2023-09-20T21:48:33.643" v="2608" actId="164"/>
          <ac:picMkLst>
            <pc:docMk/>
            <pc:sldMk cId="3391995577" sldId="256"/>
            <ac:picMk id="11" creationId="{CFB34617-D4F7-E529-6B2E-A3533A32A756}"/>
          </ac:picMkLst>
        </pc:picChg>
      </pc:sldChg>
      <pc:sldChg chg="modSp del mod">
        <pc:chgData name="Petru Tarabuta" userId="7ad468d54291d0a0" providerId="LiveId" clId="{E88A1E69-8D71-44EF-B3EE-78D7011C8E75}" dt="2023-09-20T21:16:26.801" v="105" actId="2696"/>
        <pc:sldMkLst>
          <pc:docMk/>
          <pc:sldMk cId="518522733" sldId="257"/>
        </pc:sldMkLst>
        <pc:spChg chg="mod">
          <ac:chgData name="Petru Tarabuta" userId="7ad468d54291d0a0" providerId="LiveId" clId="{E88A1E69-8D71-44EF-B3EE-78D7011C8E75}" dt="2023-09-20T21:16:04.025" v="104" actId="21"/>
          <ac:spMkLst>
            <pc:docMk/>
            <pc:sldMk cId="518522733" sldId="257"/>
            <ac:spMk id="3" creationId="{C9E225EF-8FB7-C051-548B-0D2CEE3D5028}"/>
          </ac:spMkLst>
        </pc:spChg>
      </pc:sldChg>
      <pc:sldChg chg="del">
        <pc:chgData name="Petru Tarabuta" userId="7ad468d54291d0a0" providerId="LiveId" clId="{E88A1E69-8D71-44EF-B3EE-78D7011C8E75}" dt="2023-09-20T21:43:06.991" v="2567" actId="47"/>
        <pc:sldMkLst>
          <pc:docMk/>
          <pc:sldMk cId="2659160831" sldId="260"/>
        </pc:sldMkLst>
      </pc:sldChg>
      <pc:sldChg chg="addSp delSp modSp del mod ord">
        <pc:chgData name="Petru Tarabuta" userId="7ad468d54291d0a0" providerId="LiveId" clId="{E88A1E69-8D71-44EF-B3EE-78D7011C8E75}" dt="2023-09-20T21:55:56.405" v="2797" actId="47"/>
        <pc:sldMkLst>
          <pc:docMk/>
          <pc:sldMk cId="3512450274" sldId="261"/>
        </pc:sldMkLst>
        <pc:spChg chg="mod">
          <ac:chgData name="Petru Tarabuta" userId="7ad468d54291d0a0" providerId="LiveId" clId="{E88A1E69-8D71-44EF-B3EE-78D7011C8E75}" dt="2023-09-20T21:43:21.191" v="2572" actId="20577"/>
          <ac:spMkLst>
            <pc:docMk/>
            <pc:sldMk cId="3512450274" sldId="261"/>
            <ac:spMk id="8" creationId="{C4E3EAAD-5B88-5126-4273-DCF70F75A847}"/>
          </ac:spMkLst>
        </pc:spChg>
        <pc:picChg chg="add mod">
          <ac:chgData name="Petru Tarabuta" userId="7ad468d54291d0a0" providerId="LiveId" clId="{E88A1E69-8D71-44EF-B3EE-78D7011C8E75}" dt="2023-09-20T21:50:47.984" v="2653"/>
          <ac:picMkLst>
            <pc:docMk/>
            <pc:sldMk cId="3512450274" sldId="261"/>
            <ac:picMk id="3" creationId="{E8B3B907-ABCA-75A6-7477-C76F8B5DCF89}"/>
          </ac:picMkLst>
        </pc:picChg>
        <pc:picChg chg="del mod modCrop">
          <ac:chgData name="Petru Tarabuta" userId="7ad468d54291d0a0" providerId="LiveId" clId="{E88A1E69-8D71-44EF-B3EE-78D7011C8E75}" dt="2023-09-20T21:45:41.418" v="2595" actId="21"/>
          <ac:picMkLst>
            <pc:docMk/>
            <pc:sldMk cId="3512450274" sldId="261"/>
            <ac:picMk id="7" creationId="{0B316CEE-4AAF-9B7F-C511-F93A36F89FE5}"/>
          </ac:picMkLst>
        </pc:picChg>
        <pc:picChg chg="del">
          <ac:chgData name="Petru Tarabuta" userId="7ad468d54291d0a0" providerId="LiveId" clId="{E88A1E69-8D71-44EF-B3EE-78D7011C8E75}" dt="2023-09-20T21:50:47.729" v="2652" actId="478"/>
          <ac:picMkLst>
            <pc:docMk/>
            <pc:sldMk cId="3512450274" sldId="261"/>
            <ac:picMk id="9" creationId="{EA22BAC0-ACA7-4FF7-D987-699C125F2613}"/>
          </ac:picMkLst>
        </pc:picChg>
      </pc:sldChg>
      <pc:sldChg chg="addSp delSp modSp mod modAnim">
        <pc:chgData name="Petru Tarabuta" userId="7ad468d54291d0a0" providerId="LiveId" clId="{E88A1E69-8D71-44EF-B3EE-78D7011C8E75}" dt="2023-09-20T22:42:48.103" v="5464" actId="1035"/>
        <pc:sldMkLst>
          <pc:docMk/>
          <pc:sldMk cId="1788781683" sldId="265"/>
        </pc:sldMkLst>
        <pc:spChg chg="mod">
          <ac:chgData name="Petru Tarabuta" userId="7ad468d54291d0a0" providerId="LiveId" clId="{E88A1E69-8D71-44EF-B3EE-78D7011C8E75}" dt="2023-09-20T21:40:02.580" v="2457" actId="20577"/>
          <ac:spMkLst>
            <pc:docMk/>
            <pc:sldMk cId="1788781683" sldId="265"/>
            <ac:spMk id="2" creationId="{C136951F-3CAB-873B-3412-79C1E020103B}"/>
          </ac:spMkLst>
        </pc:spChg>
        <pc:spChg chg="mod">
          <ac:chgData name="Petru Tarabuta" userId="7ad468d54291d0a0" providerId="LiveId" clId="{E88A1E69-8D71-44EF-B3EE-78D7011C8E75}" dt="2023-09-20T22:15:29.561" v="4266" actId="14100"/>
          <ac:spMkLst>
            <pc:docMk/>
            <pc:sldMk cId="1788781683" sldId="265"/>
            <ac:spMk id="3" creationId="{C9E225EF-8FB7-C051-548B-0D2CEE3D5028}"/>
          </ac:spMkLst>
        </pc:spChg>
        <pc:picChg chg="del">
          <ac:chgData name="Petru Tarabuta" userId="7ad468d54291d0a0" providerId="LiveId" clId="{E88A1E69-8D71-44EF-B3EE-78D7011C8E75}" dt="2023-09-20T21:50:37.458" v="2646" actId="478"/>
          <ac:picMkLst>
            <pc:docMk/>
            <pc:sldMk cId="1788781683" sldId="265"/>
            <ac:picMk id="4" creationId="{1C49F5A9-580F-36BC-BB85-3EE2B74BEB09}"/>
          </ac:picMkLst>
        </pc:picChg>
        <pc:picChg chg="add mod ord">
          <ac:chgData name="Petru Tarabuta" userId="7ad468d54291d0a0" providerId="LiveId" clId="{E88A1E69-8D71-44EF-B3EE-78D7011C8E75}" dt="2023-09-20T22:42:48.103" v="5464" actId="1035"/>
          <ac:picMkLst>
            <pc:docMk/>
            <pc:sldMk cId="1788781683" sldId="265"/>
            <ac:picMk id="5" creationId="{5E04F6C1-3792-5C6B-558F-09F22420C728}"/>
          </ac:picMkLst>
        </pc:picChg>
        <pc:picChg chg="add mod">
          <ac:chgData name="Petru Tarabuta" userId="7ad468d54291d0a0" providerId="LiveId" clId="{E88A1E69-8D71-44EF-B3EE-78D7011C8E75}" dt="2023-09-20T21:50:37.759" v="2647"/>
          <ac:picMkLst>
            <pc:docMk/>
            <pc:sldMk cId="1788781683" sldId="265"/>
            <ac:picMk id="6" creationId="{D7272ED6-88A0-1C3F-53E7-A9BC138DE321}"/>
          </ac:picMkLst>
        </pc:picChg>
      </pc:sldChg>
      <pc:sldChg chg="addSp delSp modSp mod">
        <pc:chgData name="Petru Tarabuta" userId="7ad468d54291d0a0" providerId="LiveId" clId="{E88A1E69-8D71-44EF-B3EE-78D7011C8E75}" dt="2023-09-20T22:32:45.648" v="5113" actId="20577"/>
        <pc:sldMkLst>
          <pc:docMk/>
          <pc:sldMk cId="1610733075" sldId="267"/>
        </pc:sldMkLst>
        <pc:spChg chg="mod">
          <ac:chgData name="Petru Tarabuta" userId="7ad468d54291d0a0" providerId="LiveId" clId="{E88A1E69-8D71-44EF-B3EE-78D7011C8E75}" dt="2023-09-20T22:32:45.648" v="5113" actId="20577"/>
          <ac:spMkLst>
            <pc:docMk/>
            <pc:sldMk cId="1610733075" sldId="267"/>
            <ac:spMk id="2" creationId="{C136951F-3CAB-873B-3412-79C1E020103B}"/>
          </ac:spMkLst>
        </pc:spChg>
        <pc:spChg chg="mod">
          <ac:chgData name="Petru Tarabuta" userId="7ad468d54291d0a0" providerId="LiveId" clId="{E88A1E69-8D71-44EF-B3EE-78D7011C8E75}" dt="2023-09-20T21:48:50.775" v="2610"/>
          <ac:spMkLst>
            <pc:docMk/>
            <pc:sldMk cId="1610733075" sldId="267"/>
            <ac:spMk id="7" creationId="{998681B6-0483-A179-7A4B-B31B17AA271E}"/>
          </ac:spMkLst>
        </pc:spChg>
        <pc:spChg chg="mod">
          <ac:chgData name="Petru Tarabuta" userId="7ad468d54291d0a0" providerId="LiveId" clId="{E88A1E69-8D71-44EF-B3EE-78D7011C8E75}" dt="2023-09-20T21:48:50.775" v="2610"/>
          <ac:spMkLst>
            <pc:docMk/>
            <pc:sldMk cId="1610733075" sldId="267"/>
            <ac:spMk id="10" creationId="{FDBC9D2B-BEA3-A2D4-AF80-FB32E08D52F7}"/>
          </ac:spMkLst>
        </pc:spChg>
        <pc:grpChg chg="add mod ord">
          <ac:chgData name="Petru Tarabuta" userId="7ad468d54291d0a0" providerId="LiveId" clId="{E88A1E69-8D71-44EF-B3EE-78D7011C8E75}" dt="2023-09-20T21:48:58.232" v="2612" actId="166"/>
          <ac:grpSpMkLst>
            <pc:docMk/>
            <pc:sldMk cId="1610733075" sldId="267"/>
            <ac:grpSpMk id="5" creationId="{E4AAFC43-D8FD-406D-78AF-2B9AB5BF1A42}"/>
          </ac:grpSpMkLst>
        </pc:grpChg>
        <pc:grpChg chg="add mod ord">
          <ac:chgData name="Petru Tarabuta" userId="7ad468d54291d0a0" providerId="LiveId" clId="{E88A1E69-8D71-44EF-B3EE-78D7011C8E75}" dt="2023-09-20T21:48:58.232" v="2612" actId="166"/>
          <ac:grpSpMkLst>
            <pc:docMk/>
            <pc:sldMk cId="1610733075" sldId="267"/>
            <ac:grpSpMk id="8" creationId="{E9B12A20-D988-ADBD-9423-2FFF791F0A91}"/>
          </ac:grpSpMkLst>
        </pc:grpChg>
        <pc:picChg chg="del">
          <ac:chgData name="Petru Tarabuta" userId="7ad468d54291d0a0" providerId="LiveId" clId="{E88A1E69-8D71-44EF-B3EE-78D7011C8E75}" dt="2023-09-20T21:50:25.254" v="2640" actId="478"/>
          <ac:picMkLst>
            <pc:docMk/>
            <pc:sldMk cId="1610733075" sldId="267"/>
            <ac:picMk id="4" creationId="{1C49F5A9-580F-36BC-BB85-3EE2B74BEB09}"/>
          </ac:picMkLst>
        </pc:picChg>
        <pc:picChg chg="mod">
          <ac:chgData name="Petru Tarabuta" userId="7ad468d54291d0a0" providerId="LiveId" clId="{E88A1E69-8D71-44EF-B3EE-78D7011C8E75}" dt="2023-09-20T21:48:50.775" v="2610"/>
          <ac:picMkLst>
            <pc:docMk/>
            <pc:sldMk cId="1610733075" sldId="267"/>
            <ac:picMk id="6" creationId="{1D75D733-3545-E3ED-B1A8-635981B1C437}"/>
          </ac:picMkLst>
        </pc:picChg>
        <pc:picChg chg="mod">
          <ac:chgData name="Petru Tarabuta" userId="7ad468d54291d0a0" providerId="LiveId" clId="{E88A1E69-8D71-44EF-B3EE-78D7011C8E75}" dt="2023-09-20T21:48:50.775" v="2610"/>
          <ac:picMkLst>
            <pc:docMk/>
            <pc:sldMk cId="1610733075" sldId="267"/>
            <ac:picMk id="9" creationId="{67DC2C4F-4710-8962-54DE-BB4B985091A6}"/>
          </ac:picMkLst>
        </pc:picChg>
        <pc:picChg chg="add mod">
          <ac:chgData name="Petru Tarabuta" userId="7ad468d54291d0a0" providerId="LiveId" clId="{E88A1E69-8D71-44EF-B3EE-78D7011C8E75}" dt="2023-09-20T21:50:25.625" v="2641"/>
          <ac:picMkLst>
            <pc:docMk/>
            <pc:sldMk cId="1610733075" sldId="267"/>
            <ac:picMk id="11" creationId="{D35606D3-9897-6500-2FD3-4E0BF8FA5D59}"/>
          </ac:picMkLst>
        </pc:picChg>
      </pc:sldChg>
      <pc:sldChg chg="addSp delSp modSp mod modAnim">
        <pc:chgData name="Petru Tarabuta" userId="7ad468d54291d0a0" providerId="LiveId" clId="{E88A1E69-8D71-44EF-B3EE-78D7011C8E75}" dt="2023-09-20T22:29:07.428" v="4840" actId="20577"/>
        <pc:sldMkLst>
          <pc:docMk/>
          <pc:sldMk cId="1173004629" sldId="269"/>
        </pc:sldMkLst>
        <pc:spChg chg="mod">
          <ac:chgData name="Petru Tarabuta" userId="7ad468d54291d0a0" providerId="LiveId" clId="{E88A1E69-8D71-44EF-B3EE-78D7011C8E75}" dt="2023-09-20T22:29:07.428" v="4840" actId="20577"/>
          <ac:spMkLst>
            <pc:docMk/>
            <pc:sldMk cId="1173004629" sldId="269"/>
            <ac:spMk id="3" creationId="{C9E225EF-8FB7-C051-548B-0D2CEE3D5028}"/>
          </ac:spMkLst>
        </pc:spChg>
        <pc:spChg chg="del">
          <ac:chgData name="Petru Tarabuta" userId="7ad468d54291d0a0" providerId="LiveId" clId="{E88A1E69-8D71-44EF-B3EE-78D7011C8E75}" dt="2023-09-20T22:01:13.101" v="3407" actId="478"/>
          <ac:spMkLst>
            <pc:docMk/>
            <pc:sldMk cId="1173004629" sldId="269"/>
            <ac:spMk id="5" creationId="{129766F4-53C9-976C-7A33-7EF93EF94C30}"/>
          </ac:spMkLst>
        </pc:spChg>
        <pc:spChg chg="del">
          <ac:chgData name="Petru Tarabuta" userId="7ad468d54291d0a0" providerId="LiveId" clId="{E88A1E69-8D71-44EF-B3EE-78D7011C8E75}" dt="2023-09-20T22:01:14.249" v="3408" actId="478"/>
          <ac:spMkLst>
            <pc:docMk/>
            <pc:sldMk cId="1173004629" sldId="269"/>
            <ac:spMk id="6" creationId="{5696F65A-5CB8-D7A1-7224-AF9F5675AD07}"/>
          </ac:spMkLst>
        </pc:spChg>
        <pc:picChg chg="del">
          <ac:chgData name="Petru Tarabuta" userId="7ad468d54291d0a0" providerId="LiveId" clId="{E88A1E69-8D71-44EF-B3EE-78D7011C8E75}" dt="2023-09-20T21:50:21.642" v="2638" actId="478"/>
          <ac:picMkLst>
            <pc:docMk/>
            <pc:sldMk cId="1173004629" sldId="269"/>
            <ac:picMk id="4" creationId="{1C49F5A9-580F-36BC-BB85-3EE2B74BEB09}"/>
          </ac:picMkLst>
        </pc:picChg>
        <pc:picChg chg="add mod">
          <ac:chgData name="Petru Tarabuta" userId="7ad468d54291d0a0" providerId="LiveId" clId="{E88A1E69-8D71-44EF-B3EE-78D7011C8E75}" dt="2023-09-20T21:50:21.993" v="2639"/>
          <ac:picMkLst>
            <pc:docMk/>
            <pc:sldMk cId="1173004629" sldId="269"/>
            <ac:picMk id="7" creationId="{974036BB-5E76-6784-10A7-C9394743E5A1}"/>
          </ac:picMkLst>
        </pc:picChg>
      </pc:sldChg>
      <pc:sldChg chg="addSp delSp modSp mod modAnim modNotesTx">
        <pc:chgData name="Petru Tarabuta" userId="7ad468d54291d0a0" providerId="LiveId" clId="{E88A1E69-8D71-44EF-B3EE-78D7011C8E75}" dt="2023-10-01T19:26:13.386" v="5552" actId="478"/>
        <pc:sldMkLst>
          <pc:docMk/>
          <pc:sldMk cId="43822961" sldId="270"/>
        </pc:sldMkLst>
        <pc:spChg chg="add del mod">
          <ac:chgData name="Petru Tarabuta" userId="7ad468d54291d0a0" providerId="LiveId" clId="{E88A1E69-8D71-44EF-B3EE-78D7011C8E75}" dt="2023-10-01T19:26:10.612" v="5551" actId="478"/>
          <ac:spMkLst>
            <pc:docMk/>
            <pc:sldMk cId="43822961" sldId="270"/>
            <ac:spMk id="3" creationId="{6F239705-BA5B-C6C3-458D-7A9B4E0B704E}"/>
          </ac:spMkLst>
        </pc:spChg>
        <pc:spChg chg="add del mod">
          <ac:chgData name="Petru Tarabuta" userId="7ad468d54291d0a0" providerId="LiveId" clId="{E88A1E69-8D71-44EF-B3EE-78D7011C8E75}" dt="2023-10-01T19:26:13.386" v="5552" actId="478"/>
          <ac:spMkLst>
            <pc:docMk/>
            <pc:sldMk cId="43822961" sldId="270"/>
            <ac:spMk id="6" creationId="{6ECA45CF-402F-7B25-DF77-0042045A2F4D}"/>
          </ac:spMkLst>
        </pc:spChg>
        <pc:spChg chg="mod">
          <ac:chgData name="Petru Tarabuta" userId="7ad468d54291d0a0" providerId="LiveId" clId="{E88A1E69-8D71-44EF-B3EE-78D7011C8E75}" dt="2023-09-20T21:53:59.109" v="2705" actId="164"/>
          <ac:spMkLst>
            <pc:docMk/>
            <pc:sldMk cId="43822961" sldId="270"/>
            <ac:spMk id="7" creationId="{8ED33030-985A-CC9F-05DD-F8483AA06547}"/>
          </ac:spMkLst>
        </pc:spChg>
        <pc:spChg chg="add mod">
          <ac:chgData name="Petru Tarabuta" userId="7ad468d54291d0a0" providerId="LiveId" clId="{E88A1E69-8D71-44EF-B3EE-78D7011C8E75}" dt="2023-09-20T21:54:12.290" v="2747" actId="1076"/>
          <ac:spMkLst>
            <pc:docMk/>
            <pc:sldMk cId="43822961" sldId="270"/>
            <ac:spMk id="10" creationId="{1DE6700A-C224-DFCF-2235-3584847ED0F0}"/>
          </ac:spMkLst>
        </pc:spChg>
        <pc:grpChg chg="add mod">
          <ac:chgData name="Petru Tarabuta" userId="7ad468d54291d0a0" providerId="LiveId" clId="{E88A1E69-8D71-44EF-B3EE-78D7011C8E75}" dt="2023-09-20T21:54:05.994" v="2746" actId="1037"/>
          <ac:grpSpMkLst>
            <pc:docMk/>
            <pc:sldMk cId="43822961" sldId="270"/>
            <ac:grpSpMk id="15" creationId="{E52C67E0-4789-523F-9BC8-E0DE5E651140}"/>
          </ac:grpSpMkLst>
        </pc:grpChg>
        <pc:picChg chg="del">
          <ac:chgData name="Petru Tarabuta" userId="7ad468d54291d0a0" providerId="LiveId" clId="{E88A1E69-8D71-44EF-B3EE-78D7011C8E75}" dt="2023-09-20T21:50:16.548" v="2636" actId="478"/>
          <ac:picMkLst>
            <pc:docMk/>
            <pc:sldMk cId="43822961" sldId="270"/>
            <ac:picMk id="4" creationId="{1C49F5A9-580F-36BC-BB85-3EE2B74BEB09}"/>
          </ac:picMkLst>
        </pc:picChg>
        <pc:picChg chg="add mod">
          <ac:chgData name="Petru Tarabuta" userId="7ad468d54291d0a0" providerId="LiveId" clId="{E88A1E69-8D71-44EF-B3EE-78D7011C8E75}" dt="2023-09-20T21:53:59.109" v="2705" actId="164"/>
          <ac:picMkLst>
            <pc:docMk/>
            <pc:sldMk cId="43822961" sldId="270"/>
            <ac:picMk id="5" creationId="{962E83BB-E51E-3C07-C598-CF81A1594A6F}"/>
          </ac:picMkLst>
        </pc:picChg>
        <pc:picChg chg="mod">
          <ac:chgData name="Petru Tarabuta" userId="7ad468d54291d0a0" providerId="LiveId" clId="{E88A1E69-8D71-44EF-B3EE-78D7011C8E75}" dt="2023-09-20T21:53:49.524" v="2704" actId="14100"/>
          <ac:picMkLst>
            <pc:docMk/>
            <pc:sldMk cId="43822961" sldId="270"/>
            <ac:picMk id="8" creationId="{07E2F328-01FB-FC62-09BF-624BD56B79E3}"/>
          </ac:picMkLst>
        </pc:picChg>
        <pc:picChg chg="add mod">
          <ac:chgData name="Petru Tarabuta" userId="7ad468d54291d0a0" providerId="LiveId" clId="{E88A1E69-8D71-44EF-B3EE-78D7011C8E75}" dt="2023-09-20T21:53:59.109" v="2705" actId="164"/>
          <ac:picMkLst>
            <pc:docMk/>
            <pc:sldMk cId="43822961" sldId="270"/>
            <ac:picMk id="9" creationId="{9039A557-C676-AB58-B162-B323DEDCE957}"/>
          </ac:picMkLst>
        </pc:picChg>
        <pc:picChg chg="add mod">
          <ac:chgData name="Petru Tarabuta" userId="7ad468d54291d0a0" providerId="LiveId" clId="{E88A1E69-8D71-44EF-B3EE-78D7011C8E75}" dt="2023-09-20T21:53:59.109" v="2705" actId="164"/>
          <ac:picMkLst>
            <pc:docMk/>
            <pc:sldMk cId="43822961" sldId="270"/>
            <ac:picMk id="12" creationId="{FD6F2C36-D0B1-A487-7362-FD2F9560F1C2}"/>
          </ac:picMkLst>
        </pc:picChg>
        <pc:picChg chg="add del mod">
          <ac:chgData name="Petru Tarabuta" userId="7ad468d54291d0a0" providerId="LiveId" clId="{E88A1E69-8D71-44EF-B3EE-78D7011C8E75}" dt="2023-09-20T21:50:14.818" v="2635"/>
          <ac:picMkLst>
            <pc:docMk/>
            <pc:sldMk cId="43822961" sldId="270"/>
            <ac:picMk id="13" creationId="{BD3424E9-35F2-E399-D660-990DFDC2E2CB}"/>
          </ac:picMkLst>
        </pc:picChg>
        <pc:picChg chg="add mod">
          <ac:chgData name="Petru Tarabuta" userId="7ad468d54291d0a0" providerId="LiveId" clId="{E88A1E69-8D71-44EF-B3EE-78D7011C8E75}" dt="2023-09-20T21:50:16.985" v="2637"/>
          <ac:picMkLst>
            <pc:docMk/>
            <pc:sldMk cId="43822961" sldId="270"/>
            <ac:picMk id="14" creationId="{DBDB8AF4-F4F1-F2B0-3244-04FD6311DB4A}"/>
          </ac:picMkLst>
        </pc:picChg>
      </pc:sldChg>
      <pc:sldChg chg="addSp delSp modSp mod modAnim">
        <pc:chgData name="Petru Tarabuta" userId="7ad468d54291d0a0" providerId="LiveId" clId="{E88A1E69-8D71-44EF-B3EE-78D7011C8E75}" dt="2023-09-20T22:39:55.359" v="5317" actId="20577"/>
        <pc:sldMkLst>
          <pc:docMk/>
          <pc:sldMk cId="1013814322" sldId="271"/>
        </pc:sldMkLst>
        <pc:spChg chg="mod">
          <ac:chgData name="Petru Tarabuta" userId="7ad468d54291d0a0" providerId="LiveId" clId="{E88A1E69-8D71-44EF-B3EE-78D7011C8E75}" dt="2023-09-20T22:39:55.359" v="5317" actId="20577"/>
          <ac:spMkLst>
            <pc:docMk/>
            <pc:sldMk cId="1013814322" sldId="271"/>
            <ac:spMk id="2" creationId="{C136951F-3CAB-873B-3412-79C1E020103B}"/>
          </ac:spMkLst>
        </pc:spChg>
        <pc:spChg chg="add del mod">
          <ac:chgData name="Petru Tarabuta" userId="7ad468d54291d0a0" providerId="LiveId" clId="{E88A1E69-8D71-44EF-B3EE-78D7011C8E75}" dt="2023-09-20T22:37:40.463" v="5292" actId="21"/>
          <ac:spMkLst>
            <pc:docMk/>
            <pc:sldMk cId="1013814322" sldId="271"/>
            <ac:spMk id="3" creationId="{688E27EE-2585-B5F9-B1D3-F3BF5AE63D9A}"/>
          </ac:spMkLst>
        </pc:spChg>
        <pc:picChg chg="del">
          <ac:chgData name="Petru Tarabuta" userId="7ad468d54291d0a0" providerId="LiveId" clId="{E88A1E69-8D71-44EF-B3EE-78D7011C8E75}" dt="2023-09-20T21:50:52.059" v="2654" actId="478"/>
          <ac:picMkLst>
            <pc:docMk/>
            <pc:sldMk cId="1013814322" sldId="271"/>
            <ac:picMk id="5" creationId="{CA9EC0C2-11AF-8986-F129-1FFC1296BFE4}"/>
          </ac:picMkLst>
        </pc:picChg>
        <pc:picChg chg="add mod">
          <ac:chgData name="Petru Tarabuta" userId="7ad468d54291d0a0" providerId="LiveId" clId="{E88A1E69-8D71-44EF-B3EE-78D7011C8E75}" dt="2023-09-20T21:50:52.393" v="2655"/>
          <ac:picMkLst>
            <pc:docMk/>
            <pc:sldMk cId="1013814322" sldId="271"/>
            <ac:picMk id="6" creationId="{D183FDFD-7A45-6083-4EA0-B04C7BB45598}"/>
          </ac:picMkLst>
        </pc:picChg>
      </pc:sldChg>
      <pc:sldChg chg="addSp delSp modSp add mod">
        <pc:chgData name="Petru Tarabuta" userId="7ad468d54291d0a0" providerId="LiveId" clId="{E88A1E69-8D71-44EF-B3EE-78D7011C8E75}" dt="2023-09-20T22:13:15.993" v="4213" actId="20577"/>
        <pc:sldMkLst>
          <pc:docMk/>
          <pc:sldMk cId="3849297708" sldId="272"/>
        </pc:sldMkLst>
        <pc:spChg chg="mod">
          <ac:chgData name="Petru Tarabuta" userId="7ad468d54291d0a0" providerId="LiveId" clId="{E88A1E69-8D71-44EF-B3EE-78D7011C8E75}" dt="2023-09-20T22:13:15.993" v="4213" actId="20577"/>
          <ac:spMkLst>
            <pc:docMk/>
            <pc:sldMk cId="3849297708" sldId="272"/>
            <ac:spMk id="2" creationId="{C136951F-3CAB-873B-3412-79C1E020103B}"/>
          </ac:spMkLst>
        </pc:spChg>
        <pc:spChg chg="del">
          <ac:chgData name="Petru Tarabuta" userId="7ad468d54291d0a0" providerId="LiveId" clId="{E88A1E69-8D71-44EF-B3EE-78D7011C8E75}" dt="2023-09-20T21:19:41.047" v="425" actId="478"/>
          <ac:spMkLst>
            <pc:docMk/>
            <pc:sldMk cId="3849297708" sldId="272"/>
            <ac:spMk id="3" creationId="{C9E225EF-8FB7-C051-548B-0D2CEE3D5028}"/>
          </ac:spMkLst>
        </pc:spChg>
        <pc:spChg chg="add mod">
          <ac:chgData name="Petru Tarabuta" userId="7ad468d54291d0a0" providerId="LiveId" clId="{E88A1E69-8D71-44EF-B3EE-78D7011C8E75}" dt="2023-09-20T21:19:41.047" v="425" actId="478"/>
          <ac:spMkLst>
            <pc:docMk/>
            <pc:sldMk cId="3849297708" sldId="272"/>
            <ac:spMk id="6" creationId="{773575D7-8594-3FC2-0106-049DEBFF6193}"/>
          </ac:spMkLst>
        </pc:spChg>
        <pc:picChg chg="del">
          <ac:chgData name="Petru Tarabuta" userId="7ad468d54291d0a0" providerId="LiveId" clId="{E88A1E69-8D71-44EF-B3EE-78D7011C8E75}" dt="2023-09-20T21:50:29.709" v="2642" actId="478"/>
          <ac:picMkLst>
            <pc:docMk/>
            <pc:sldMk cId="3849297708" sldId="272"/>
            <ac:picMk id="4" creationId="{1C49F5A9-580F-36BC-BB85-3EE2B74BEB09}"/>
          </ac:picMkLst>
        </pc:picChg>
        <pc:picChg chg="add mod">
          <ac:chgData name="Petru Tarabuta" userId="7ad468d54291d0a0" providerId="LiveId" clId="{E88A1E69-8D71-44EF-B3EE-78D7011C8E75}" dt="2023-09-20T21:50:30.014" v="2643"/>
          <ac:picMkLst>
            <pc:docMk/>
            <pc:sldMk cId="3849297708" sldId="272"/>
            <ac:picMk id="7" creationId="{60CC787A-E1AB-D780-C7BA-013EEE7F35C7}"/>
          </ac:picMkLst>
        </pc:picChg>
      </pc:sldChg>
      <pc:sldChg chg="addSp delSp modSp add mod modAnim">
        <pc:chgData name="Petru Tarabuta" userId="7ad468d54291d0a0" providerId="LiveId" clId="{E88A1E69-8D71-44EF-B3EE-78D7011C8E75}" dt="2023-09-20T22:25:24.589" v="4788" actId="313"/>
        <pc:sldMkLst>
          <pc:docMk/>
          <pc:sldMk cId="1498285779" sldId="273"/>
        </pc:sldMkLst>
        <pc:spChg chg="mod">
          <ac:chgData name="Petru Tarabuta" userId="7ad468d54291d0a0" providerId="LiveId" clId="{E88A1E69-8D71-44EF-B3EE-78D7011C8E75}" dt="2023-09-20T22:23:51.534" v="4732" actId="20577"/>
          <ac:spMkLst>
            <pc:docMk/>
            <pc:sldMk cId="1498285779" sldId="273"/>
            <ac:spMk id="2" creationId="{C136951F-3CAB-873B-3412-79C1E020103B}"/>
          </ac:spMkLst>
        </pc:spChg>
        <pc:spChg chg="add mod ord">
          <ac:chgData name="Petru Tarabuta" userId="7ad468d54291d0a0" providerId="LiveId" clId="{E88A1E69-8D71-44EF-B3EE-78D7011C8E75}" dt="2023-09-20T22:25:24.589" v="4788" actId="313"/>
          <ac:spMkLst>
            <pc:docMk/>
            <pc:sldMk cId="1498285779" sldId="273"/>
            <ac:spMk id="5" creationId="{C6685DA3-13ED-B331-9330-49A59F284377}"/>
          </ac:spMkLst>
        </pc:spChg>
        <pc:spChg chg="del mod">
          <ac:chgData name="Petru Tarabuta" userId="7ad468d54291d0a0" providerId="LiveId" clId="{E88A1E69-8D71-44EF-B3EE-78D7011C8E75}" dt="2023-09-20T22:24:44.684" v="4744" actId="478"/>
          <ac:spMkLst>
            <pc:docMk/>
            <pc:sldMk cId="1498285779" sldId="273"/>
            <ac:spMk id="6" creationId="{773575D7-8594-3FC2-0106-049DEBFF6193}"/>
          </ac:spMkLst>
        </pc:spChg>
        <pc:spChg chg="add del mod">
          <ac:chgData name="Petru Tarabuta" userId="7ad468d54291d0a0" providerId="LiveId" clId="{E88A1E69-8D71-44EF-B3EE-78D7011C8E75}" dt="2023-09-20T22:24:54.979" v="4745" actId="478"/>
          <ac:spMkLst>
            <pc:docMk/>
            <pc:sldMk cId="1498285779" sldId="273"/>
            <ac:spMk id="8" creationId="{7F0A353C-1C63-4228-CE29-D3D1ACBCA01A}"/>
          </ac:spMkLst>
        </pc:spChg>
        <pc:spChg chg="add del mod">
          <ac:chgData name="Petru Tarabuta" userId="7ad468d54291d0a0" providerId="LiveId" clId="{E88A1E69-8D71-44EF-B3EE-78D7011C8E75}" dt="2023-09-20T22:25:03.697" v="4751"/>
          <ac:spMkLst>
            <pc:docMk/>
            <pc:sldMk cId="1498285779" sldId="273"/>
            <ac:spMk id="9" creationId="{6D0DA1E9-B650-EEED-0D8C-12A5075A9E68}"/>
          </ac:spMkLst>
        </pc:spChg>
        <pc:picChg chg="add mod">
          <ac:chgData name="Petru Tarabuta" userId="7ad468d54291d0a0" providerId="LiveId" clId="{E88A1E69-8D71-44EF-B3EE-78D7011C8E75}" dt="2023-09-20T21:50:32.935" v="2645"/>
          <ac:picMkLst>
            <pc:docMk/>
            <pc:sldMk cId="1498285779" sldId="273"/>
            <ac:picMk id="3" creationId="{0F4A13FA-D9B7-1027-86E0-9011DC752A83}"/>
          </ac:picMkLst>
        </pc:picChg>
        <pc:picChg chg="del">
          <ac:chgData name="Petru Tarabuta" userId="7ad468d54291d0a0" providerId="LiveId" clId="{E88A1E69-8D71-44EF-B3EE-78D7011C8E75}" dt="2023-09-20T21:50:32.669" v="2644" actId="478"/>
          <ac:picMkLst>
            <pc:docMk/>
            <pc:sldMk cId="1498285779" sldId="273"/>
            <ac:picMk id="4" creationId="{1C49F5A9-580F-36BC-BB85-3EE2B74BEB09}"/>
          </ac:picMkLst>
        </pc:picChg>
      </pc:sldChg>
      <pc:sldChg chg="add del">
        <pc:chgData name="Petru Tarabuta" userId="7ad468d54291d0a0" providerId="LiveId" clId="{E88A1E69-8D71-44EF-B3EE-78D7011C8E75}" dt="2023-09-20T21:24:44.591" v="857" actId="47"/>
        <pc:sldMkLst>
          <pc:docMk/>
          <pc:sldMk cId="2109219219" sldId="274"/>
        </pc:sldMkLst>
      </pc:sldChg>
      <pc:sldChg chg="addSp delSp modSp add mod ord modAnim modNotesTx">
        <pc:chgData name="Petru Tarabuta" userId="7ad468d54291d0a0" providerId="LiveId" clId="{E88A1E69-8D71-44EF-B3EE-78D7011C8E75}" dt="2023-09-20T22:36:04.862" v="5208"/>
        <pc:sldMkLst>
          <pc:docMk/>
          <pc:sldMk cId="2686962639" sldId="274"/>
        </pc:sldMkLst>
        <pc:spChg chg="mod">
          <ac:chgData name="Petru Tarabuta" userId="7ad468d54291d0a0" providerId="LiveId" clId="{E88A1E69-8D71-44EF-B3EE-78D7011C8E75}" dt="2023-09-20T21:24:50.906" v="869" actId="20577"/>
          <ac:spMkLst>
            <pc:docMk/>
            <pc:sldMk cId="2686962639" sldId="274"/>
            <ac:spMk id="2" creationId="{C136951F-3CAB-873B-3412-79C1E020103B}"/>
          </ac:spMkLst>
        </pc:spChg>
        <pc:spChg chg="mod">
          <ac:chgData name="Petru Tarabuta" userId="7ad468d54291d0a0" providerId="LiveId" clId="{E88A1E69-8D71-44EF-B3EE-78D7011C8E75}" dt="2023-09-20T22:35:44.034" v="5206" actId="255"/>
          <ac:spMkLst>
            <pc:docMk/>
            <pc:sldMk cId="2686962639" sldId="274"/>
            <ac:spMk id="3" creationId="{C9E225EF-8FB7-C051-548B-0D2CEE3D5028}"/>
          </ac:spMkLst>
        </pc:spChg>
        <pc:picChg chg="del">
          <ac:chgData name="Petru Tarabuta" userId="7ad468d54291d0a0" providerId="LiveId" clId="{E88A1E69-8D71-44EF-B3EE-78D7011C8E75}" dt="2023-09-20T21:50:43.705" v="2650" actId="478"/>
          <ac:picMkLst>
            <pc:docMk/>
            <pc:sldMk cId="2686962639" sldId="274"/>
            <ac:picMk id="4" creationId="{1C49F5A9-580F-36BC-BB85-3EE2B74BEB09}"/>
          </ac:picMkLst>
        </pc:picChg>
        <pc:picChg chg="add mod">
          <ac:chgData name="Petru Tarabuta" userId="7ad468d54291d0a0" providerId="LiveId" clId="{E88A1E69-8D71-44EF-B3EE-78D7011C8E75}" dt="2023-09-20T21:50:43.983" v="2651"/>
          <ac:picMkLst>
            <pc:docMk/>
            <pc:sldMk cId="2686962639" sldId="274"/>
            <ac:picMk id="5" creationId="{492D9FDE-0939-C82D-A6F1-BB717F4848A7}"/>
          </ac:picMkLst>
        </pc:picChg>
      </pc:sldChg>
      <pc:sldChg chg="addSp delSp modSp add mod modAnim">
        <pc:chgData name="Petru Tarabuta" userId="7ad468d54291d0a0" providerId="LiveId" clId="{E88A1E69-8D71-44EF-B3EE-78D7011C8E75}" dt="2023-09-20T22:42:04.523" v="5447" actId="20577"/>
        <pc:sldMkLst>
          <pc:docMk/>
          <pc:sldMk cId="2284908513" sldId="275"/>
        </pc:sldMkLst>
        <pc:spChg chg="mod">
          <ac:chgData name="Petru Tarabuta" userId="7ad468d54291d0a0" providerId="LiveId" clId="{E88A1E69-8D71-44EF-B3EE-78D7011C8E75}" dt="2023-09-20T22:42:04.523" v="5447" actId="20577"/>
          <ac:spMkLst>
            <pc:docMk/>
            <pc:sldMk cId="2284908513" sldId="275"/>
            <ac:spMk id="3" creationId="{C9E225EF-8FB7-C051-548B-0D2CEE3D5028}"/>
          </ac:spMkLst>
        </pc:spChg>
        <pc:picChg chg="del">
          <ac:chgData name="Petru Tarabuta" userId="7ad468d54291d0a0" providerId="LiveId" clId="{E88A1E69-8D71-44EF-B3EE-78D7011C8E75}" dt="2023-09-20T21:50:40.141" v="2648" actId="478"/>
          <ac:picMkLst>
            <pc:docMk/>
            <pc:sldMk cId="2284908513" sldId="275"/>
            <ac:picMk id="4" creationId="{1C49F5A9-580F-36BC-BB85-3EE2B74BEB09}"/>
          </ac:picMkLst>
        </pc:picChg>
        <pc:picChg chg="add mod">
          <ac:chgData name="Petru Tarabuta" userId="7ad468d54291d0a0" providerId="LiveId" clId="{E88A1E69-8D71-44EF-B3EE-78D7011C8E75}" dt="2023-09-20T21:50:40.412" v="2649"/>
          <ac:picMkLst>
            <pc:docMk/>
            <pc:sldMk cId="2284908513" sldId="275"/>
            <ac:picMk id="5" creationId="{337EEA02-F355-C8F5-3D74-8B2E012008DB}"/>
          </ac:picMkLst>
        </pc:picChg>
      </pc:sldChg>
      <pc:sldChg chg="addSp delSp modSp add mod modAnim">
        <pc:chgData name="Petru Tarabuta" userId="7ad468d54291d0a0" providerId="LiveId" clId="{E88A1E69-8D71-44EF-B3EE-78D7011C8E75}" dt="2023-09-20T22:39:36.398" v="5315" actId="6549"/>
        <pc:sldMkLst>
          <pc:docMk/>
          <pc:sldMk cId="1736359214" sldId="276"/>
        </pc:sldMkLst>
        <pc:spChg chg="mod">
          <ac:chgData name="Petru Tarabuta" userId="7ad468d54291d0a0" providerId="LiveId" clId="{E88A1E69-8D71-44EF-B3EE-78D7011C8E75}" dt="2023-09-20T21:55:51.724" v="2796" actId="20577"/>
          <ac:spMkLst>
            <pc:docMk/>
            <pc:sldMk cId="1736359214" sldId="276"/>
            <ac:spMk id="2" creationId="{C136951F-3CAB-873B-3412-79C1E020103B}"/>
          </ac:spMkLst>
        </pc:spChg>
        <pc:spChg chg="del mod">
          <ac:chgData name="Petru Tarabuta" userId="7ad468d54291d0a0" providerId="LiveId" clId="{E88A1E69-8D71-44EF-B3EE-78D7011C8E75}" dt="2023-09-20T22:38:34.928" v="5305" actId="478"/>
          <ac:spMkLst>
            <pc:docMk/>
            <pc:sldMk cId="1736359214" sldId="276"/>
            <ac:spMk id="3" creationId="{C9E225EF-8FB7-C051-548B-0D2CEE3D5028}"/>
          </ac:spMkLst>
        </pc:spChg>
        <pc:spChg chg="add del mod">
          <ac:chgData name="Petru Tarabuta" userId="7ad468d54291d0a0" providerId="LiveId" clId="{E88A1E69-8D71-44EF-B3EE-78D7011C8E75}" dt="2023-09-20T22:38:34.930" v="5307"/>
          <ac:spMkLst>
            <pc:docMk/>
            <pc:sldMk cId="1736359214" sldId="276"/>
            <ac:spMk id="4" creationId="{500B61EC-203B-9330-CE55-2E28D035A6AC}"/>
          </ac:spMkLst>
        </pc:spChg>
        <pc:spChg chg="add mod">
          <ac:chgData name="Petru Tarabuta" userId="7ad468d54291d0a0" providerId="LiveId" clId="{E88A1E69-8D71-44EF-B3EE-78D7011C8E75}" dt="2023-09-20T22:39:36.398" v="5315" actId="6549"/>
          <ac:spMkLst>
            <pc:docMk/>
            <pc:sldMk cId="1736359214" sldId="276"/>
            <ac:spMk id="6" creationId="{419B4A2D-0EEF-5D9D-9E9D-037B14003EF2}"/>
          </ac:spMkLst>
        </pc:spChg>
        <pc:spChg chg="add del mod">
          <ac:chgData name="Petru Tarabuta" userId="7ad468d54291d0a0" providerId="LiveId" clId="{E88A1E69-8D71-44EF-B3EE-78D7011C8E75}" dt="2023-09-20T22:38:37.206" v="5308" actId="478"/>
          <ac:spMkLst>
            <pc:docMk/>
            <pc:sldMk cId="1736359214" sldId="276"/>
            <ac:spMk id="8" creationId="{0AEE881D-2E5E-9353-B6A6-BDB98733F3C3}"/>
          </ac:spMkLst>
        </pc:spChg>
      </pc:sldChg>
      <pc:sldChg chg="modSp add mod modAnim">
        <pc:chgData name="Petru Tarabuta" userId="7ad468d54291d0a0" providerId="LiveId" clId="{E88A1E69-8D71-44EF-B3EE-78D7011C8E75}" dt="2023-09-20T22:31:55.824" v="5090" actId="403"/>
        <pc:sldMkLst>
          <pc:docMk/>
          <pc:sldMk cId="3063114751" sldId="277"/>
        </pc:sldMkLst>
        <pc:spChg chg="mod">
          <ac:chgData name="Petru Tarabuta" userId="7ad468d54291d0a0" providerId="LiveId" clId="{E88A1E69-8D71-44EF-B3EE-78D7011C8E75}" dt="2023-09-20T22:10:31.808" v="4028" actId="20577"/>
          <ac:spMkLst>
            <pc:docMk/>
            <pc:sldMk cId="3063114751" sldId="277"/>
            <ac:spMk id="2" creationId="{C136951F-3CAB-873B-3412-79C1E020103B}"/>
          </ac:spMkLst>
        </pc:spChg>
        <pc:spChg chg="mod ord">
          <ac:chgData name="Petru Tarabuta" userId="7ad468d54291d0a0" providerId="LiveId" clId="{E88A1E69-8D71-44EF-B3EE-78D7011C8E75}" dt="2023-09-20T22:31:55.824" v="5090" actId="403"/>
          <ac:spMkLst>
            <pc:docMk/>
            <pc:sldMk cId="3063114751" sldId="277"/>
            <ac:spMk id="3" creationId="{C9E225EF-8FB7-C051-548B-0D2CEE3D5028}"/>
          </ac:spMkLst>
        </pc:spChg>
        <pc:spChg chg="mod">
          <ac:chgData name="Petru Tarabuta" userId="7ad468d54291d0a0" providerId="LiveId" clId="{E88A1E69-8D71-44EF-B3EE-78D7011C8E75}" dt="2023-09-20T22:01:18.506" v="3409" actId="21"/>
          <ac:spMkLst>
            <pc:docMk/>
            <pc:sldMk cId="3063114751" sldId="277"/>
            <ac:spMk id="5" creationId="{129766F4-53C9-976C-7A33-7EF93EF94C30}"/>
          </ac:spMkLst>
        </pc:spChg>
        <pc:spChg chg="mod">
          <ac:chgData name="Petru Tarabuta" userId="7ad468d54291d0a0" providerId="LiveId" clId="{E88A1E69-8D71-44EF-B3EE-78D7011C8E75}" dt="2023-09-20T22:01:22.736" v="3411" actId="21"/>
          <ac:spMkLst>
            <pc:docMk/>
            <pc:sldMk cId="3063114751" sldId="277"/>
            <ac:spMk id="6" creationId="{5696F65A-5CB8-D7A1-7224-AF9F5675AD07}"/>
          </ac:spMkLst>
        </pc:spChg>
      </pc:sldChg>
    </pc:docChg>
  </pc:docChgLst>
  <pc:docChgLst>
    <pc:chgData name="Petru Tarabuta" userId="7ad468d54291d0a0" providerId="LiveId" clId="{B5A30359-16A2-4AD7-A325-3E8CED896261}"/>
    <pc:docChg chg="custSel modSld">
      <pc:chgData name="Petru Tarabuta" userId="7ad468d54291d0a0" providerId="LiveId" clId="{B5A30359-16A2-4AD7-A325-3E8CED896261}" dt="2023-09-19T09:11:01.004" v="27" actId="14826"/>
      <pc:docMkLst>
        <pc:docMk/>
      </pc:docMkLst>
      <pc:sldChg chg="addSp delSp modSp mod">
        <pc:chgData name="Petru Tarabuta" userId="7ad468d54291d0a0" providerId="LiveId" clId="{B5A30359-16A2-4AD7-A325-3E8CED896261}" dt="2023-09-19T09:11:01.004" v="27" actId="14826"/>
        <pc:sldMkLst>
          <pc:docMk/>
          <pc:sldMk cId="3391995577" sldId="256"/>
        </pc:sldMkLst>
        <pc:spChg chg="mod">
          <ac:chgData name="Petru Tarabuta" userId="7ad468d54291d0a0" providerId="LiveId" clId="{B5A30359-16A2-4AD7-A325-3E8CED896261}" dt="2023-09-19T09:10:06.373" v="12" actId="20577"/>
          <ac:spMkLst>
            <pc:docMk/>
            <pc:sldMk cId="3391995577" sldId="256"/>
            <ac:spMk id="2" creationId="{6460F2A9-C14C-C9AA-D479-58345410E007}"/>
          </ac:spMkLst>
        </pc:spChg>
        <pc:spChg chg="mod">
          <ac:chgData name="Petru Tarabuta" userId="7ad468d54291d0a0" providerId="LiveId" clId="{B5A30359-16A2-4AD7-A325-3E8CED896261}" dt="2023-09-19T09:10:41.685" v="26" actId="1036"/>
          <ac:spMkLst>
            <pc:docMk/>
            <pc:sldMk cId="3391995577" sldId="256"/>
            <ac:spMk id="3" creationId="{2D27B58C-7271-B114-FAFF-32B195A9DC1F}"/>
          </ac:spMkLst>
        </pc:spChg>
        <pc:spChg chg="add del">
          <ac:chgData name="Petru Tarabuta" userId="7ad468d54291d0a0" providerId="LiveId" clId="{B5A30359-16A2-4AD7-A325-3E8CED896261}" dt="2023-09-19T09:10:26.456" v="14"/>
          <ac:spMkLst>
            <pc:docMk/>
            <pc:sldMk cId="3391995577" sldId="256"/>
            <ac:spMk id="4" creationId="{3975D3FA-4627-66F3-A250-B2275C0EED5E}"/>
          </ac:spMkLst>
        </pc:spChg>
        <pc:spChg chg="add del">
          <ac:chgData name="Petru Tarabuta" userId="7ad468d54291d0a0" providerId="LiveId" clId="{B5A30359-16A2-4AD7-A325-3E8CED896261}" dt="2023-09-19T09:10:28.342" v="16"/>
          <ac:spMkLst>
            <pc:docMk/>
            <pc:sldMk cId="3391995577" sldId="256"/>
            <ac:spMk id="9" creationId="{64892B35-23CA-D429-2FDF-D258E7D8B6D7}"/>
          </ac:spMkLst>
        </pc:spChg>
        <pc:picChg chg="mod">
          <ac:chgData name="Petru Tarabuta" userId="7ad468d54291d0a0" providerId="LiveId" clId="{B5A30359-16A2-4AD7-A325-3E8CED896261}" dt="2023-09-19T09:11:01.004" v="27" actId="14826"/>
          <ac:picMkLst>
            <pc:docMk/>
            <pc:sldMk cId="3391995577" sldId="256"/>
            <ac:picMk id="7" creationId="{21BF246C-CB68-83AF-DEBE-2E1CF9738CDF}"/>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34.jpe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png>
</file>

<file path=ppt/media/image43.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F1AFD-5C90-46ED-91E2-3D560695B6F7}" type="datetimeFigureOut">
              <a:rPr lang="en-GB" smtClean="0"/>
              <a:t>12/09/2024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A7612-DBC4-42FD-AF5C-03C5F90E2665}" type="slidenum">
              <a:rPr lang="en-GB" smtClean="0"/>
              <a:t>‹#›</a:t>
            </a:fld>
            <a:endParaRPr lang="en-GB"/>
          </a:p>
        </p:txBody>
      </p:sp>
    </p:spTree>
    <p:extLst>
      <p:ext uri="{BB962C8B-B14F-4D97-AF65-F5344CB8AC3E}">
        <p14:creationId xmlns:p14="http://schemas.microsoft.com/office/powerpoint/2010/main" val="1061449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rldefense.com/v3/__http:/www.robustosystems.com/__;!!Kjv0uj3L4nM6H-I!hUToVXl6xDtXGLCagRmnKKu-CZc6h4fN5ZE6PfV3DKBySF6pFEYAodwawHrP12hE4zeKfDI63b3rtimR$"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a:t>
            </a:fld>
            <a:endParaRPr lang="en-GB"/>
          </a:p>
        </p:txBody>
      </p:sp>
    </p:spTree>
    <p:extLst>
      <p:ext uri="{BB962C8B-B14F-4D97-AF65-F5344CB8AC3E}">
        <p14:creationId xmlns:p14="http://schemas.microsoft.com/office/powerpoint/2010/main" val="2655320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10</a:t>
            </a:fld>
            <a:endParaRPr lang="en-GB"/>
          </a:p>
        </p:txBody>
      </p:sp>
    </p:spTree>
    <p:extLst>
      <p:ext uri="{BB962C8B-B14F-4D97-AF65-F5344CB8AC3E}">
        <p14:creationId xmlns:p14="http://schemas.microsoft.com/office/powerpoint/2010/main" val="2446942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Notice that the </a:t>
            </a:r>
            <a:r>
              <a:rPr lang="en-GB" b="1" dirty="0"/>
              <a:t>Obtain Queue</a:t>
            </a:r>
            <a:r>
              <a:rPr lang="en-GB" dirty="0"/>
              <a:t>, </a:t>
            </a:r>
            <a:r>
              <a:rPr lang="en-GB" b="1" dirty="0"/>
              <a:t>TCP Open Connection</a:t>
            </a:r>
            <a:r>
              <a:rPr lang="en-GB" dirty="0"/>
              <a:t>, and </a:t>
            </a:r>
            <a:r>
              <a:rPr lang="en-GB" b="1" dirty="0"/>
              <a:t>DAQmx Create Channel</a:t>
            </a:r>
            <a:r>
              <a:rPr lang="en-GB" dirty="0"/>
              <a:t> VIs all indicate their success or failure solely through the use of the error out terminal.</a:t>
            </a:r>
          </a:p>
        </p:txBody>
      </p:sp>
      <p:sp>
        <p:nvSpPr>
          <p:cNvPr id="4" name="Slide Number Placeholder 3"/>
          <p:cNvSpPr>
            <a:spLocks noGrp="1"/>
          </p:cNvSpPr>
          <p:nvPr>
            <p:ph type="sldNum" sz="quarter" idx="5"/>
          </p:nvPr>
        </p:nvSpPr>
        <p:spPr/>
        <p:txBody>
          <a:bodyPr/>
          <a:lstStyle/>
          <a:p>
            <a:fld id="{009A7612-DBC4-42FD-AF5C-03C5F90E2665}" type="slidenum">
              <a:rPr lang="en-GB" smtClean="0"/>
              <a:t>11</a:t>
            </a:fld>
            <a:endParaRPr lang="en-GB"/>
          </a:p>
        </p:txBody>
      </p:sp>
    </p:spTree>
    <p:extLst>
      <p:ext uri="{BB962C8B-B14F-4D97-AF65-F5344CB8AC3E}">
        <p14:creationId xmlns:p14="http://schemas.microsoft.com/office/powerpoint/2010/main" val="3241243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12</a:t>
            </a:fld>
            <a:endParaRPr lang="en-GB"/>
          </a:p>
        </p:txBody>
      </p:sp>
    </p:spTree>
    <p:extLst>
      <p:ext uri="{BB962C8B-B14F-4D97-AF65-F5344CB8AC3E}">
        <p14:creationId xmlns:p14="http://schemas.microsoft.com/office/powerpoint/2010/main" val="172000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13</a:t>
            </a:fld>
            <a:endParaRPr lang="en-GB"/>
          </a:p>
        </p:txBody>
      </p:sp>
    </p:spTree>
    <p:extLst>
      <p:ext uri="{BB962C8B-B14F-4D97-AF65-F5344CB8AC3E}">
        <p14:creationId xmlns:p14="http://schemas.microsoft.com/office/powerpoint/2010/main" val="780412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14</a:t>
            </a:fld>
            <a:endParaRPr lang="en-GB"/>
          </a:p>
        </p:txBody>
      </p:sp>
    </p:spTree>
    <p:extLst>
      <p:ext uri="{BB962C8B-B14F-4D97-AF65-F5344CB8AC3E}">
        <p14:creationId xmlns:p14="http://schemas.microsoft.com/office/powerpoint/2010/main" val="614197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15</a:t>
            </a:fld>
            <a:endParaRPr lang="en-GB"/>
          </a:p>
        </p:txBody>
      </p:sp>
    </p:spTree>
    <p:extLst>
      <p:ext uri="{BB962C8B-B14F-4D97-AF65-F5344CB8AC3E}">
        <p14:creationId xmlns:p14="http://schemas.microsoft.com/office/powerpoint/2010/main" val="6934253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16</a:t>
            </a:fld>
            <a:endParaRPr lang="en-GB"/>
          </a:p>
        </p:txBody>
      </p:sp>
    </p:spTree>
    <p:extLst>
      <p:ext uri="{BB962C8B-B14F-4D97-AF65-F5344CB8AC3E}">
        <p14:creationId xmlns:p14="http://schemas.microsoft.com/office/powerpoint/2010/main" val="5007671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17</a:t>
            </a:fld>
            <a:endParaRPr lang="en-GB"/>
          </a:p>
        </p:txBody>
      </p:sp>
    </p:spTree>
    <p:extLst>
      <p:ext uri="{BB962C8B-B14F-4D97-AF65-F5344CB8AC3E}">
        <p14:creationId xmlns:p14="http://schemas.microsoft.com/office/powerpoint/2010/main" val="2385248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18</a:t>
            </a:fld>
            <a:endParaRPr lang="en-GB"/>
          </a:p>
        </p:txBody>
      </p:sp>
    </p:spTree>
    <p:extLst>
      <p:ext uri="{BB962C8B-B14F-4D97-AF65-F5344CB8AC3E}">
        <p14:creationId xmlns:p14="http://schemas.microsoft.com/office/powerpoint/2010/main" val="29220126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19</a:t>
            </a:fld>
            <a:endParaRPr lang="en-GB"/>
          </a:p>
        </p:txBody>
      </p:sp>
    </p:spTree>
    <p:extLst>
      <p:ext uri="{BB962C8B-B14F-4D97-AF65-F5344CB8AC3E}">
        <p14:creationId xmlns:p14="http://schemas.microsoft.com/office/powerpoint/2010/main" val="3054288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u="none" dirty="0"/>
              <a:t>I am originally from Romania. I went to university in the UK and have lived and worked in the UK ever since. I am helping customers implement test, measurement, and control systems through my company, Robusto Systems.</a:t>
            </a:r>
          </a:p>
          <a:p>
            <a:endParaRPr lang="en-GB" b="0" u="none" dirty="0"/>
          </a:p>
          <a:p>
            <a:r>
              <a:rPr lang="en-GB" b="0" u="none" dirty="0"/>
              <a:t>It is an honour and a pleasure to present at GDevCon.</a:t>
            </a:r>
          </a:p>
          <a:p>
            <a:endParaRPr lang="en-GB" b="1" u="sng" dirty="0"/>
          </a:p>
          <a:p>
            <a:r>
              <a:rPr lang="en-GB" b="1" u="sng" dirty="0"/>
              <a:t>Contact Details</a:t>
            </a:r>
          </a:p>
          <a:p>
            <a:r>
              <a:rPr lang="en-GB" sz="1800" dirty="0">
                <a:effectLst/>
                <a:latin typeface="Calibri" panose="020F0502020204030204" pitchFamily="34" charset="0"/>
                <a:ea typeface="DengXian" panose="02010600030101010101" pitchFamily="2" charset="-122"/>
              </a:rPr>
              <a:t>Petru Tarabuta MEng MIET CLA CTD CPI | Test System Engineer</a:t>
            </a:r>
          </a:p>
          <a:p>
            <a:r>
              <a:rPr lang="en-GB" sz="1800" dirty="0">
                <a:effectLst/>
                <a:latin typeface="Calibri" panose="020F0502020204030204" pitchFamily="34" charset="0"/>
                <a:ea typeface="DengXian" panose="02010600030101010101" pitchFamily="2" charset="-122"/>
              </a:rPr>
              <a:t>Robusto Systems Ltd</a:t>
            </a:r>
          </a:p>
          <a:p>
            <a:r>
              <a:rPr lang="en-GB" sz="1800" dirty="0">
                <a:latin typeface="Calibri" panose="020F0502020204030204" pitchFamily="34" charset="0"/>
                <a:ea typeface="DengXian" panose="02010600030101010101" pitchFamily="2" charset="-122"/>
              </a:rPr>
              <a:t>petru@robustosystems.com</a:t>
            </a:r>
            <a:endParaRPr lang="en-GB" sz="1800" dirty="0">
              <a:effectLst/>
              <a:latin typeface="Calibri" panose="020F0502020204030204" pitchFamily="34" charset="0"/>
              <a:ea typeface="DengXian" panose="02010600030101010101" pitchFamily="2" charset="-122"/>
            </a:endParaRPr>
          </a:p>
          <a:p>
            <a:r>
              <a:rPr lang="en-GB" sz="1800" dirty="0">
                <a:effectLst/>
                <a:latin typeface="Calibri" panose="020F0502020204030204" pitchFamily="34" charset="0"/>
                <a:ea typeface="DengXian" panose="02010600030101010101" pitchFamily="2" charset="-122"/>
              </a:rPr>
              <a:t>01452 452 165</a:t>
            </a:r>
          </a:p>
          <a:p>
            <a:r>
              <a:rPr lang="en-GB" sz="1800" u="sng" dirty="0">
                <a:solidFill>
                  <a:srgbClr val="0563C1"/>
                </a:solidFill>
                <a:effectLst/>
                <a:latin typeface="Calibri" panose="020F0502020204030204" pitchFamily="34" charset="0"/>
                <a:ea typeface="DengXian" panose="02010600030101010101" pitchFamily="2" charset="-122"/>
                <a:hlinkClick r:id="rId3"/>
              </a:rPr>
              <a:t>www.robustosystems.com</a:t>
            </a:r>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a:t>
            </a:fld>
            <a:endParaRPr lang="en-GB"/>
          </a:p>
        </p:txBody>
      </p:sp>
    </p:spTree>
    <p:extLst>
      <p:ext uri="{BB962C8B-B14F-4D97-AF65-F5344CB8AC3E}">
        <p14:creationId xmlns:p14="http://schemas.microsoft.com/office/powerpoint/2010/main" val="26621440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Error handling is a stand-alone topic. It should have its dedicated palette.</a:t>
            </a:r>
          </a:p>
        </p:txBody>
      </p:sp>
      <p:sp>
        <p:nvSpPr>
          <p:cNvPr id="4" name="Slide Number Placeholder 3"/>
          <p:cNvSpPr>
            <a:spLocks noGrp="1"/>
          </p:cNvSpPr>
          <p:nvPr>
            <p:ph type="sldNum" sz="quarter" idx="5"/>
          </p:nvPr>
        </p:nvSpPr>
        <p:spPr/>
        <p:txBody>
          <a:bodyPr/>
          <a:lstStyle/>
          <a:p>
            <a:fld id="{009A7612-DBC4-42FD-AF5C-03C5F90E2665}" type="slidenum">
              <a:rPr lang="en-GB" smtClean="0"/>
              <a:t>20</a:t>
            </a:fld>
            <a:endParaRPr lang="en-GB"/>
          </a:p>
        </p:txBody>
      </p:sp>
    </p:spTree>
    <p:extLst>
      <p:ext uri="{BB962C8B-B14F-4D97-AF65-F5344CB8AC3E}">
        <p14:creationId xmlns:p14="http://schemas.microsoft.com/office/powerpoint/2010/main" val="493038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Does anyone want to venture a guess as to what the most controversial part of the presentation will be?</a:t>
            </a:r>
          </a:p>
        </p:txBody>
      </p:sp>
      <p:sp>
        <p:nvSpPr>
          <p:cNvPr id="4" name="Slide Number Placeholder 3"/>
          <p:cNvSpPr>
            <a:spLocks noGrp="1"/>
          </p:cNvSpPr>
          <p:nvPr>
            <p:ph type="sldNum" sz="quarter" idx="5"/>
          </p:nvPr>
        </p:nvSpPr>
        <p:spPr/>
        <p:txBody>
          <a:bodyPr/>
          <a:lstStyle/>
          <a:p>
            <a:fld id="{009A7612-DBC4-42FD-AF5C-03C5F90E2665}" type="slidenum">
              <a:rPr lang="en-GB" smtClean="0"/>
              <a:t>21</a:t>
            </a:fld>
            <a:endParaRPr lang="en-GB"/>
          </a:p>
        </p:txBody>
      </p:sp>
    </p:spTree>
    <p:extLst>
      <p:ext uri="{BB962C8B-B14F-4D97-AF65-F5344CB8AC3E}">
        <p14:creationId xmlns:p14="http://schemas.microsoft.com/office/powerpoint/2010/main" val="11714036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22</a:t>
            </a:fld>
            <a:endParaRPr lang="en-GB"/>
          </a:p>
        </p:txBody>
      </p:sp>
    </p:spTree>
    <p:extLst>
      <p:ext uri="{BB962C8B-B14F-4D97-AF65-F5344CB8AC3E}">
        <p14:creationId xmlns:p14="http://schemas.microsoft.com/office/powerpoint/2010/main" val="6476921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Screenshots with think blue border are taken from Darren’s presentation.</a:t>
            </a:r>
          </a:p>
        </p:txBody>
      </p:sp>
      <p:sp>
        <p:nvSpPr>
          <p:cNvPr id="4" name="Slide Number Placeholder 3"/>
          <p:cNvSpPr>
            <a:spLocks noGrp="1"/>
          </p:cNvSpPr>
          <p:nvPr>
            <p:ph type="sldNum" sz="quarter" idx="5"/>
          </p:nvPr>
        </p:nvSpPr>
        <p:spPr/>
        <p:txBody>
          <a:bodyPr/>
          <a:lstStyle/>
          <a:p>
            <a:fld id="{009A7612-DBC4-42FD-AF5C-03C5F90E2665}" type="slidenum">
              <a:rPr lang="en-GB" smtClean="0"/>
              <a:t>23</a:t>
            </a:fld>
            <a:endParaRPr lang="en-GB"/>
          </a:p>
        </p:txBody>
      </p:sp>
    </p:spTree>
    <p:extLst>
      <p:ext uri="{BB962C8B-B14F-4D97-AF65-F5344CB8AC3E}">
        <p14:creationId xmlns:p14="http://schemas.microsoft.com/office/powerpoint/2010/main" val="11393667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818104"/>
                </a:solidFill>
                <a:latin typeface="Aptos" panose="020B0004020202020204" pitchFamily="34" charset="0"/>
              </a:rPr>
              <a:t>We have already stated that clearing errors without explanation is never recommended.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rgbClr val="818104"/>
              </a:solidFill>
              <a:latin typeface="Aptos" panose="020B00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818104"/>
                </a:solidFill>
                <a:latin typeface="Aptos" panose="020B0004020202020204" pitchFamily="34" charset="0"/>
              </a:rPr>
              <a:t>Let’s now review what AEH is and what it does.</a:t>
            </a:r>
          </a:p>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24</a:t>
            </a:fld>
            <a:endParaRPr lang="en-GB"/>
          </a:p>
        </p:txBody>
      </p:sp>
    </p:spTree>
    <p:extLst>
      <p:ext uri="{BB962C8B-B14F-4D97-AF65-F5344CB8AC3E}">
        <p14:creationId xmlns:p14="http://schemas.microsoft.com/office/powerpoint/2010/main" val="20337287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25</a:t>
            </a:fld>
            <a:endParaRPr lang="en-GB"/>
          </a:p>
        </p:txBody>
      </p:sp>
    </p:spTree>
    <p:extLst>
      <p:ext uri="{BB962C8B-B14F-4D97-AF65-F5344CB8AC3E}">
        <p14:creationId xmlns:p14="http://schemas.microsoft.com/office/powerpoint/2010/main" val="21268393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26</a:t>
            </a:fld>
            <a:endParaRPr lang="en-GB"/>
          </a:p>
        </p:txBody>
      </p:sp>
    </p:spTree>
    <p:extLst>
      <p:ext uri="{BB962C8B-B14F-4D97-AF65-F5344CB8AC3E}">
        <p14:creationId xmlns:p14="http://schemas.microsoft.com/office/powerpoint/2010/main" val="29581111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27</a:t>
            </a:fld>
            <a:endParaRPr lang="en-GB"/>
          </a:p>
        </p:txBody>
      </p:sp>
    </p:spTree>
    <p:extLst>
      <p:ext uri="{BB962C8B-B14F-4D97-AF65-F5344CB8AC3E}">
        <p14:creationId xmlns:p14="http://schemas.microsoft.com/office/powerpoint/2010/main" val="3753064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28</a:t>
            </a:fld>
            <a:endParaRPr lang="en-GB"/>
          </a:p>
        </p:txBody>
      </p:sp>
    </p:spTree>
    <p:extLst>
      <p:ext uri="{BB962C8B-B14F-4D97-AF65-F5344CB8AC3E}">
        <p14:creationId xmlns:p14="http://schemas.microsoft.com/office/powerpoint/2010/main" val="29268059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29</a:t>
            </a:fld>
            <a:endParaRPr lang="en-GB"/>
          </a:p>
        </p:txBody>
      </p:sp>
    </p:spTree>
    <p:extLst>
      <p:ext uri="{BB962C8B-B14F-4D97-AF65-F5344CB8AC3E}">
        <p14:creationId xmlns:p14="http://schemas.microsoft.com/office/powerpoint/2010/main" val="1367319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a:t>
            </a:fld>
            <a:endParaRPr lang="en-GB"/>
          </a:p>
        </p:txBody>
      </p:sp>
    </p:spTree>
    <p:extLst>
      <p:ext uri="{BB962C8B-B14F-4D97-AF65-F5344CB8AC3E}">
        <p14:creationId xmlns:p14="http://schemas.microsoft.com/office/powerpoint/2010/main" val="7050835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30</a:t>
            </a:fld>
            <a:endParaRPr lang="en-GB"/>
          </a:p>
        </p:txBody>
      </p:sp>
    </p:spTree>
    <p:extLst>
      <p:ext uri="{BB962C8B-B14F-4D97-AF65-F5344CB8AC3E}">
        <p14:creationId xmlns:p14="http://schemas.microsoft.com/office/powerpoint/2010/main" val="23190882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31</a:t>
            </a:fld>
            <a:endParaRPr lang="en-GB"/>
          </a:p>
        </p:txBody>
      </p:sp>
    </p:spTree>
    <p:extLst>
      <p:ext uri="{BB962C8B-B14F-4D97-AF65-F5344CB8AC3E}">
        <p14:creationId xmlns:p14="http://schemas.microsoft.com/office/powerpoint/2010/main" val="14184333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32</a:t>
            </a:fld>
            <a:endParaRPr lang="en-GB"/>
          </a:p>
        </p:txBody>
      </p:sp>
    </p:spTree>
    <p:extLst>
      <p:ext uri="{BB962C8B-B14F-4D97-AF65-F5344CB8AC3E}">
        <p14:creationId xmlns:p14="http://schemas.microsoft.com/office/powerpoint/2010/main" val="6698913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33</a:t>
            </a:fld>
            <a:endParaRPr lang="en-GB"/>
          </a:p>
        </p:txBody>
      </p:sp>
    </p:spTree>
    <p:extLst>
      <p:ext uri="{BB962C8B-B14F-4D97-AF65-F5344CB8AC3E}">
        <p14:creationId xmlns:p14="http://schemas.microsoft.com/office/powerpoint/2010/main" val="40254376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34</a:t>
            </a:fld>
            <a:endParaRPr lang="en-GB"/>
          </a:p>
        </p:txBody>
      </p:sp>
    </p:spTree>
    <p:extLst>
      <p:ext uri="{BB962C8B-B14F-4D97-AF65-F5344CB8AC3E}">
        <p14:creationId xmlns:p14="http://schemas.microsoft.com/office/powerpoint/2010/main" val="484587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35</a:t>
            </a:fld>
            <a:endParaRPr lang="en-GB"/>
          </a:p>
        </p:txBody>
      </p:sp>
    </p:spTree>
    <p:extLst>
      <p:ext uri="{BB962C8B-B14F-4D97-AF65-F5344CB8AC3E}">
        <p14:creationId xmlns:p14="http://schemas.microsoft.com/office/powerpoint/2010/main" val="41351606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4</a:t>
            </a:fld>
            <a:endParaRPr lang="en-GB"/>
          </a:p>
        </p:txBody>
      </p:sp>
    </p:spTree>
    <p:extLst>
      <p:ext uri="{BB962C8B-B14F-4D97-AF65-F5344CB8AC3E}">
        <p14:creationId xmlns:p14="http://schemas.microsoft.com/office/powerpoint/2010/main" val="3076976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dirty="0">
              <a:solidFill>
                <a:srgbClr val="818104"/>
              </a:solidFill>
              <a:latin typeface="Aptos" panose="020B0004020202020204" pitchFamily="34" charset="0"/>
            </a:endParaRPr>
          </a:p>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5</a:t>
            </a:fld>
            <a:endParaRPr lang="en-GB"/>
          </a:p>
        </p:txBody>
      </p:sp>
    </p:spTree>
    <p:extLst>
      <p:ext uri="{BB962C8B-B14F-4D97-AF65-F5344CB8AC3E}">
        <p14:creationId xmlns:p14="http://schemas.microsoft.com/office/powerpoint/2010/main" val="106346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dirty="0">
                <a:solidFill>
                  <a:srgbClr val="818104"/>
                </a:solidFill>
                <a:latin typeface="Aptos Display" panose="020B0004020202020204" pitchFamily="34" charset="0"/>
              </a:rPr>
              <a:t>How was “unable to complete operation” signalled in programming languages that did not support errors?</a:t>
            </a:r>
          </a:p>
          <a:p>
            <a:pPr marL="171450" lvl="0" indent="-171450">
              <a:buFont typeface="Arial" panose="020B0604020202020204" pitchFamily="34" charset="0"/>
              <a:buChar char="•"/>
            </a:pPr>
            <a:r>
              <a:rPr lang="en-GB" sz="1200" dirty="0">
                <a:solidFill>
                  <a:srgbClr val="818104"/>
                </a:solidFill>
                <a:latin typeface="Aptos" panose="020B0004020202020204" pitchFamily="34" charset="0"/>
              </a:rPr>
              <a:t>Outputting a Boolean True if the operation was successful, and a Boolean False if the operation could not be performed.</a:t>
            </a:r>
          </a:p>
          <a:p>
            <a:pPr marL="171450" lvl="0" indent="-171450">
              <a:buFont typeface="Arial" panose="020B0604020202020204" pitchFamily="34" charset="0"/>
              <a:buChar char="•"/>
            </a:pPr>
            <a:r>
              <a:rPr lang="en-GB" sz="1200" dirty="0">
                <a:solidFill>
                  <a:srgbClr val="818104"/>
                </a:solidFill>
                <a:latin typeface="Aptos" panose="020B0004020202020204" pitchFamily="34" charset="0"/>
              </a:rPr>
              <a:t>Outputting an integer, a return code. In most cases, 0 represented “operation executed successfully”; other values represented “operation could not be performed”. The exact non-zero value could be used to identify the reason.</a:t>
            </a:r>
          </a:p>
          <a:p>
            <a:pPr marL="171450" lvl="0" indent="-171450">
              <a:buFont typeface="Arial" panose="020B0604020202020204" pitchFamily="34" charset="0"/>
              <a:buChar char="•"/>
            </a:pPr>
            <a:r>
              <a:rPr lang="en-GB" sz="1200" dirty="0">
                <a:solidFill>
                  <a:srgbClr val="818104"/>
                </a:solidFill>
                <a:latin typeface="Aptos" panose="020B0004020202020204" pitchFamily="34" charset="0"/>
              </a:rPr>
              <a:t>Outputting a string. In most cases, an empty string represented “operation executed successfully”; a non-empty string explained the reason why the operation could not be performed.</a:t>
            </a:r>
          </a:p>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6</a:t>
            </a:fld>
            <a:endParaRPr lang="en-GB"/>
          </a:p>
        </p:txBody>
      </p:sp>
    </p:spTree>
    <p:extLst>
      <p:ext uri="{BB962C8B-B14F-4D97-AF65-F5344CB8AC3E}">
        <p14:creationId xmlns:p14="http://schemas.microsoft.com/office/powerpoint/2010/main" val="2298633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7</a:t>
            </a:fld>
            <a:endParaRPr lang="en-GB"/>
          </a:p>
        </p:txBody>
      </p:sp>
    </p:spTree>
    <p:extLst>
      <p:ext uri="{BB962C8B-B14F-4D97-AF65-F5344CB8AC3E}">
        <p14:creationId xmlns:p14="http://schemas.microsoft.com/office/powerpoint/2010/main" val="2964835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8</a:t>
            </a:fld>
            <a:endParaRPr lang="en-GB"/>
          </a:p>
        </p:txBody>
      </p:sp>
    </p:spTree>
    <p:extLst>
      <p:ext uri="{BB962C8B-B14F-4D97-AF65-F5344CB8AC3E}">
        <p14:creationId xmlns:p14="http://schemas.microsoft.com/office/powerpoint/2010/main" val="4255693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GB" dirty="0"/>
          </a:p>
        </p:txBody>
      </p:sp>
      <p:sp>
        <p:nvSpPr>
          <p:cNvPr id="4" name="Slide Number Placeholder 3"/>
          <p:cNvSpPr>
            <a:spLocks noGrp="1"/>
          </p:cNvSpPr>
          <p:nvPr>
            <p:ph type="sldNum" sz="quarter" idx="5"/>
          </p:nvPr>
        </p:nvSpPr>
        <p:spPr/>
        <p:txBody>
          <a:bodyPr/>
          <a:lstStyle/>
          <a:p>
            <a:fld id="{009A7612-DBC4-42FD-AF5C-03C5F90E2665}" type="slidenum">
              <a:rPr lang="en-GB" smtClean="0"/>
              <a:t>9</a:t>
            </a:fld>
            <a:endParaRPr lang="en-GB"/>
          </a:p>
        </p:txBody>
      </p:sp>
    </p:spTree>
    <p:extLst>
      <p:ext uri="{BB962C8B-B14F-4D97-AF65-F5344CB8AC3E}">
        <p14:creationId xmlns:p14="http://schemas.microsoft.com/office/powerpoint/2010/main" val="9094763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robustosystems.com/"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robustosystems.com/"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8FCED-91B7-8243-1F2D-610F91E95E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7C3719F-8AF1-8401-8120-62B69BA8A3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955BC9B-F046-0456-7D42-690BD7216789}"/>
              </a:ext>
            </a:extLst>
          </p:cNvPr>
          <p:cNvSpPr>
            <a:spLocks noGrp="1"/>
          </p:cNvSpPr>
          <p:nvPr>
            <p:ph type="dt" sz="half" idx="10"/>
          </p:nvPr>
        </p:nvSpPr>
        <p:spPr/>
        <p:txBody>
          <a:bodyPr/>
          <a:lstStyle/>
          <a:p>
            <a:fld id="{F01BC5A1-0510-40FB-9E1E-FDC5201230AA}" type="datetime1">
              <a:rPr lang="en-GB" smtClean="0"/>
              <a:t>12/09/2024</a:t>
            </a:fld>
            <a:endParaRPr lang="en-GB"/>
          </a:p>
        </p:txBody>
      </p:sp>
      <p:sp>
        <p:nvSpPr>
          <p:cNvPr id="5" name="Footer Placeholder 4">
            <a:extLst>
              <a:ext uri="{FF2B5EF4-FFF2-40B4-BE49-F238E27FC236}">
                <a16:creationId xmlns:a16="http://schemas.microsoft.com/office/drawing/2014/main" id="{35C06D8B-A7F2-6234-E331-3F588CAB0FB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F5406C-D2DC-362C-AECE-D12ED74584E8}"/>
              </a:ext>
            </a:extLst>
          </p:cNvPr>
          <p:cNvSpPr>
            <a:spLocks noGrp="1"/>
          </p:cNvSpPr>
          <p:nvPr>
            <p:ph type="sldNum" sz="quarter" idx="12"/>
          </p:nvPr>
        </p:nvSpPr>
        <p:spPr>
          <a:xfrm>
            <a:off x="11646243" y="6356350"/>
            <a:ext cx="486032" cy="365125"/>
          </a:xfrm>
        </p:spPr>
        <p:txBody>
          <a:bodyPr/>
          <a:lstStyle>
            <a:lvl1pPr algn="ctr">
              <a:defRPr sz="1600" b="1"/>
            </a:lvl1pPr>
          </a:lstStyle>
          <a:p>
            <a:fld id="{A5BC3523-C363-4BFA-8941-CE9ECEEECBA2}" type="slidenum">
              <a:rPr lang="en-GB" smtClean="0"/>
              <a:pPr/>
              <a:t>‹#›</a:t>
            </a:fld>
            <a:endParaRPr lang="en-GB" dirty="0"/>
          </a:p>
        </p:txBody>
      </p:sp>
      <p:pic>
        <p:nvPicPr>
          <p:cNvPr id="7" name="Picture 6">
            <a:hlinkClick r:id="rId2"/>
            <a:extLst>
              <a:ext uri="{FF2B5EF4-FFF2-40B4-BE49-F238E27FC236}">
                <a16:creationId xmlns:a16="http://schemas.microsoft.com/office/drawing/2014/main" id="{A8C52291-2423-1A3E-F1EA-3434090EC51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66243" y="6282213"/>
            <a:ext cx="2880000" cy="480000"/>
          </a:xfrm>
          <a:prstGeom prst="rect">
            <a:avLst/>
          </a:prstGeom>
        </p:spPr>
      </p:pic>
    </p:spTree>
    <p:extLst>
      <p:ext uri="{BB962C8B-B14F-4D97-AF65-F5344CB8AC3E}">
        <p14:creationId xmlns:p14="http://schemas.microsoft.com/office/powerpoint/2010/main" val="1926955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7E994-8472-591F-F531-6A178820852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B445BF8-D25B-A246-248E-E8735400CB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CB470D-8773-D99A-EF2B-0779ACCA73E4}"/>
              </a:ext>
            </a:extLst>
          </p:cNvPr>
          <p:cNvSpPr>
            <a:spLocks noGrp="1"/>
          </p:cNvSpPr>
          <p:nvPr>
            <p:ph type="dt" sz="half" idx="10"/>
          </p:nvPr>
        </p:nvSpPr>
        <p:spPr/>
        <p:txBody>
          <a:bodyPr/>
          <a:lstStyle/>
          <a:p>
            <a:fld id="{31108F58-33D5-4972-B688-BBA2C26F95C7}" type="datetime1">
              <a:rPr lang="en-GB" smtClean="0"/>
              <a:t>12/09/2024</a:t>
            </a:fld>
            <a:endParaRPr lang="en-GB"/>
          </a:p>
        </p:txBody>
      </p:sp>
      <p:sp>
        <p:nvSpPr>
          <p:cNvPr id="5" name="Footer Placeholder 4">
            <a:extLst>
              <a:ext uri="{FF2B5EF4-FFF2-40B4-BE49-F238E27FC236}">
                <a16:creationId xmlns:a16="http://schemas.microsoft.com/office/drawing/2014/main" id="{8CDD2ADA-F251-AE81-7532-77AA239BEFB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233D37-95EC-19ED-4A9A-4832A77D0F89}"/>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1325991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B56F8-7F39-7157-AD65-D0D8CDBE98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9B517FC-62E1-D842-8B6D-D1C0B8D3AA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AB045C-E143-6531-9227-ED40848C6BC3}"/>
              </a:ext>
            </a:extLst>
          </p:cNvPr>
          <p:cNvSpPr>
            <a:spLocks noGrp="1"/>
          </p:cNvSpPr>
          <p:nvPr>
            <p:ph type="dt" sz="half" idx="10"/>
          </p:nvPr>
        </p:nvSpPr>
        <p:spPr/>
        <p:txBody>
          <a:bodyPr/>
          <a:lstStyle/>
          <a:p>
            <a:fld id="{63AFC7D4-2DAF-49F7-8C30-4070494AF779}" type="datetime1">
              <a:rPr lang="en-GB" smtClean="0"/>
              <a:t>12/09/2024</a:t>
            </a:fld>
            <a:endParaRPr lang="en-GB"/>
          </a:p>
        </p:txBody>
      </p:sp>
      <p:sp>
        <p:nvSpPr>
          <p:cNvPr id="5" name="Footer Placeholder 4">
            <a:extLst>
              <a:ext uri="{FF2B5EF4-FFF2-40B4-BE49-F238E27FC236}">
                <a16:creationId xmlns:a16="http://schemas.microsoft.com/office/drawing/2014/main" id="{53CA64AB-AB81-3668-1E79-35554488124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8B7704-A806-0353-15E4-EE606183BA51}"/>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3363656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9" name="Picture 8">
            <a:hlinkClick r:id="rId2"/>
            <a:extLst>
              <a:ext uri="{FF2B5EF4-FFF2-40B4-BE49-F238E27FC236}">
                <a16:creationId xmlns:a16="http://schemas.microsoft.com/office/drawing/2014/main" id="{A8EB635B-3123-17C6-A347-AFB8B942D8D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66243" y="6282213"/>
            <a:ext cx="2880000" cy="480000"/>
          </a:xfrm>
          <a:prstGeom prst="rect">
            <a:avLst/>
          </a:prstGeom>
        </p:spPr>
      </p:pic>
      <p:sp>
        <p:nvSpPr>
          <p:cNvPr id="2" name="Title 1">
            <a:extLst>
              <a:ext uri="{FF2B5EF4-FFF2-40B4-BE49-F238E27FC236}">
                <a16:creationId xmlns:a16="http://schemas.microsoft.com/office/drawing/2014/main" id="{50AF9EC0-F067-8734-F164-FB6901343E6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1A216FE-6C20-F353-8519-9F21979B71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FDC7732-45DD-987F-D44E-26723748E5C8}"/>
              </a:ext>
            </a:extLst>
          </p:cNvPr>
          <p:cNvSpPr>
            <a:spLocks noGrp="1"/>
          </p:cNvSpPr>
          <p:nvPr>
            <p:ph type="dt" sz="half" idx="10"/>
          </p:nvPr>
        </p:nvSpPr>
        <p:spPr/>
        <p:txBody>
          <a:bodyPr/>
          <a:lstStyle/>
          <a:p>
            <a:fld id="{D7716556-8DB9-4C91-964C-FDA089D6116B}" type="datetime1">
              <a:rPr lang="en-GB" smtClean="0"/>
              <a:t>12/09/2024</a:t>
            </a:fld>
            <a:endParaRPr lang="en-GB"/>
          </a:p>
        </p:txBody>
      </p:sp>
      <p:sp>
        <p:nvSpPr>
          <p:cNvPr id="5" name="Footer Placeholder 4">
            <a:extLst>
              <a:ext uri="{FF2B5EF4-FFF2-40B4-BE49-F238E27FC236}">
                <a16:creationId xmlns:a16="http://schemas.microsoft.com/office/drawing/2014/main" id="{3C2B5C2B-7029-16C2-21A9-AD3A21311B9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DF62A1B-531E-BFA7-4C9F-45589137D93E}"/>
              </a:ext>
            </a:extLst>
          </p:cNvPr>
          <p:cNvSpPr>
            <a:spLocks noGrp="1"/>
          </p:cNvSpPr>
          <p:nvPr>
            <p:ph type="sldNum" sz="quarter" idx="12"/>
          </p:nvPr>
        </p:nvSpPr>
        <p:spPr>
          <a:xfrm>
            <a:off x="11652417" y="6356350"/>
            <a:ext cx="498389" cy="365125"/>
          </a:xfrm>
        </p:spPr>
        <p:txBody>
          <a:bodyPr/>
          <a:lstStyle>
            <a:lvl1pPr algn="ctr">
              <a:defRPr sz="1600" b="1"/>
            </a:lvl1pPr>
          </a:lstStyle>
          <a:p>
            <a:fld id="{A5BC3523-C363-4BFA-8941-CE9ECEEECBA2}" type="slidenum">
              <a:rPr lang="en-GB" smtClean="0"/>
              <a:pPr/>
              <a:t>‹#›</a:t>
            </a:fld>
            <a:endParaRPr lang="en-GB" dirty="0"/>
          </a:p>
        </p:txBody>
      </p:sp>
    </p:spTree>
    <p:extLst>
      <p:ext uri="{BB962C8B-B14F-4D97-AF65-F5344CB8AC3E}">
        <p14:creationId xmlns:p14="http://schemas.microsoft.com/office/powerpoint/2010/main" val="2904201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37D9-EE33-6801-C97E-B0647F0D31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D62878D8-A126-84E0-2560-4B66553205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D4DC31-DB0E-9372-7E93-8BC6A74AB1DD}"/>
              </a:ext>
            </a:extLst>
          </p:cNvPr>
          <p:cNvSpPr>
            <a:spLocks noGrp="1"/>
          </p:cNvSpPr>
          <p:nvPr>
            <p:ph type="dt" sz="half" idx="10"/>
          </p:nvPr>
        </p:nvSpPr>
        <p:spPr/>
        <p:txBody>
          <a:bodyPr/>
          <a:lstStyle/>
          <a:p>
            <a:fld id="{CBE9F29C-AEE8-460D-B8D3-F9E730946020}" type="datetime1">
              <a:rPr lang="en-GB" smtClean="0"/>
              <a:t>12/09/2024</a:t>
            </a:fld>
            <a:endParaRPr lang="en-GB"/>
          </a:p>
        </p:txBody>
      </p:sp>
      <p:sp>
        <p:nvSpPr>
          <p:cNvPr id="5" name="Footer Placeholder 4">
            <a:extLst>
              <a:ext uri="{FF2B5EF4-FFF2-40B4-BE49-F238E27FC236}">
                <a16:creationId xmlns:a16="http://schemas.microsoft.com/office/drawing/2014/main" id="{BCDC0B1D-1FF1-C7BE-49CE-885B58EC044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A5A3F30-24F1-61D5-379A-35CBF5E9D5AF}"/>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2001825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371EC-7F61-D118-F3D2-E125AA69CA7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1160A76-34E9-2EC7-E609-4AF7C33E0C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52B5F2AA-5EC3-BDA5-C27F-8FFCF5FF15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D03EC44-17E0-56C9-11C2-77BCF3B22EDA}"/>
              </a:ext>
            </a:extLst>
          </p:cNvPr>
          <p:cNvSpPr>
            <a:spLocks noGrp="1"/>
          </p:cNvSpPr>
          <p:nvPr>
            <p:ph type="dt" sz="half" idx="10"/>
          </p:nvPr>
        </p:nvSpPr>
        <p:spPr/>
        <p:txBody>
          <a:bodyPr/>
          <a:lstStyle/>
          <a:p>
            <a:fld id="{3946EFE3-FC28-49BD-B060-95CA273A113A}" type="datetime1">
              <a:rPr lang="en-GB" smtClean="0"/>
              <a:t>12/09/2024</a:t>
            </a:fld>
            <a:endParaRPr lang="en-GB"/>
          </a:p>
        </p:txBody>
      </p:sp>
      <p:sp>
        <p:nvSpPr>
          <p:cNvPr id="6" name="Footer Placeholder 5">
            <a:extLst>
              <a:ext uri="{FF2B5EF4-FFF2-40B4-BE49-F238E27FC236}">
                <a16:creationId xmlns:a16="http://schemas.microsoft.com/office/drawing/2014/main" id="{FF79010F-DB80-851F-333B-6269F7CB6B2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DFB686F-5198-C54D-8E6C-3A9B504442AB}"/>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3840373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66E4F-6D54-7696-B8E2-98D9F90717B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173629E-6ECF-E7EF-7DA4-D2ABBC814B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8A793-79D4-12DD-38FF-6DF2775050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7FB149D-F219-98F7-8808-1A976A6F12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B9DFE0-2042-1825-9B2D-7155D0AAF1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F95275E-64D2-5A84-6937-751360CFB8D3}"/>
              </a:ext>
            </a:extLst>
          </p:cNvPr>
          <p:cNvSpPr>
            <a:spLocks noGrp="1"/>
          </p:cNvSpPr>
          <p:nvPr>
            <p:ph type="dt" sz="half" idx="10"/>
          </p:nvPr>
        </p:nvSpPr>
        <p:spPr/>
        <p:txBody>
          <a:bodyPr/>
          <a:lstStyle/>
          <a:p>
            <a:fld id="{99BF49F1-B36B-4173-9E1C-B15D43F0543A}" type="datetime1">
              <a:rPr lang="en-GB" smtClean="0"/>
              <a:t>12/09/2024</a:t>
            </a:fld>
            <a:endParaRPr lang="en-GB"/>
          </a:p>
        </p:txBody>
      </p:sp>
      <p:sp>
        <p:nvSpPr>
          <p:cNvPr id="8" name="Footer Placeholder 7">
            <a:extLst>
              <a:ext uri="{FF2B5EF4-FFF2-40B4-BE49-F238E27FC236}">
                <a16:creationId xmlns:a16="http://schemas.microsoft.com/office/drawing/2014/main" id="{57474B4B-85F2-5AE3-C766-52AE8FC6CA0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0CD0C5D-80F7-58F8-6B21-847992B32DDB}"/>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703834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C9402-F119-EC91-DA4D-8F9A5A2B44A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CB09DF7-3DF5-659E-9A09-909CC0AF2735}"/>
              </a:ext>
            </a:extLst>
          </p:cNvPr>
          <p:cNvSpPr>
            <a:spLocks noGrp="1"/>
          </p:cNvSpPr>
          <p:nvPr>
            <p:ph type="dt" sz="half" idx="10"/>
          </p:nvPr>
        </p:nvSpPr>
        <p:spPr/>
        <p:txBody>
          <a:bodyPr/>
          <a:lstStyle/>
          <a:p>
            <a:fld id="{34EDF215-1FD2-4CC0-86B8-408AB4949399}" type="datetime1">
              <a:rPr lang="en-GB" smtClean="0"/>
              <a:t>12/09/2024</a:t>
            </a:fld>
            <a:endParaRPr lang="en-GB"/>
          </a:p>
        </p:txBody>
      </p:sp>
      <p:sp>
        <p:nvSpPr>
          <p:cNvPr id="4" name="Footer Placeholder 3">
            <a:extLst>
              <a:ext uri="{FF2B5EF4-FFF2-40B4-BE49-F238E27FC236}">
                <a16:creationId xmlns:a16="http://schemas.microsoft.com/office/drawing/2014/main" id="{6194008A-BEBD-5AE4-D2F7-23BBB5501F0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75C78B6-108B-EDAC-4F8F-E8D85FF89607}"/>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2860076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6F37A9-9076-B8B3-CCE0-83E46F12302D}"/>
              </a:ext>
            </a:extLst>
          </p:cNvPr>
          <p:cNvSpPr>
            <a:spLocks noGrp="1"/>
          </p:cNvSpPr>
          <p:nvPr>
            <p:ph type="dt" sz="half" idx="10"/>
          </p:nvPr>
        </p:nvSpPr>
        <p:spPr/>
        <p:txBody>
          <a:bodyPr/>
          <a:lstStyle/>
          <a:p>
            <a:fld id="{F6A8EF0F-4687-4793-AC50-7898AA3FC7A3}" type="datetime1">
              <a:rPr lang="en-GB" smtClean="0"/>
              <a:t>12/09/2024</a:t>
            </a:fld>
            <a:endParaRPr lang="en-GB"/>
          </a:p>
        </p:txBody>
      </p:sp>
      <p:sp>
        <p:nvSpPr>
          <p:cNvPr id="3" name="Footer Placeholder 2">
            <a:extLst>
              <a:ext uri="{FF2B5EF4-FFF2-40B4-BE49-F238E27FC236}">
                <a16:creationId xmlns:a16="http://schemas.microsoft.com/office/drawing/2014/main" id="{6A0A3C3E-85FF-B7F2-5DA2-21C9BE56F3D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BBE6343-E302-3631-9FDC-33B7A9C4A45A}"/>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4213742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E583C-83AD-6E7F-0618-31B7642A4C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F17B81D-C7D1-10C4-8659-95D32BEAEB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874B149-9CCE-BE33-92ED-EA735CA5A5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FD7B60-3AE0-9640-9161-B23116361AF4}"/>
              </a:ext>
            </a:extLst>
          </p:cNvPr>
          <p:cNvSpPr>
            <a:spLocks noGrp="1"/>
          </p:cNvSpPr>
          <p:nvPr>
            <p:ph type="dt" sz="half" idx="10"/>
          </p:nvPr>
        </p:nvSpPr>
        <p:spPr/>
        <p:txBody>
          <a:bodyPr/>
          <a:lstStyle/>
          <a:p>
            <a:fld id="{314F34B0-F107-4ECD-9218-B8006C6C76C6}" type="datetime1">
              <a:rPr lang="en-GB" smtClean="0"/>
              <a:t>12/09/2024</a:t>
            </a:fld>
            <a:endParaRPr lang="en-GB"/>
          </a:p>
        </p:txBody>
      </p:sp>
      <p:sp>
        <p:nvSpPr>
          <p:cNvPr id="6" name="Footer Placeholder 5">
            <a:extLst>
              <a:ext uri="{FF2B5EF4-FFF2-40B4-BE49-F238E27FC236}">
                <a16:creationId xmlns:a16="http://schemas.microsoft.com/office/drawing/2014/main" id="{36052345-045D-4C80-14AE-B7C32611858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4E9545D-BB01-2E99-3F46-DC5E45A6DA7E}"/>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3114061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96060-6ABE-397E-80C0-3461D42C7C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22F2E62-1451-4C72-CFBE-CCF28A268E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3CD60B4-20FA-9A27-CAB2-F40B3FB1A4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FE4912-9758-D4C9-761B-647F22FB9AA4}"/>
              </a:ext>
            </a:extLst>
          </p:cNvPr>
          <p:cNvSpPr>
            <a:spLocks noGrp="1"/>
          </p:cNvSpPr>
          <p:nvPr>
            <p:ph type="dt" sz="half" idx="10"/>
          </p:nvPr>
        </p:nvSpPr>
        <p:spPr/>
        <p:txBody>
          <a:bodyPr/>
          <a:lstStyle/>
          <a:p>
            <a:fld id="{86EAF619-6534-423C-9076-25F9993F2FD8}" type="datetime1">
              <a:rPr lang="en-GB" smtClean="0"/>
              <a:t>12/09/2024</a:t>
            </a:fld>
            <a:endParaRPr lang="en-GB"/>
          </a:p>
        </p:txBody>
      </p:sp>
      <p:sp>
        <p:nvSpPr>
          <p:cNvPr id="6" name="Footer Placeholder 5">
            <a:extLst>
              <a:ext uri="{FF2B5EF4-FFF2-40B4-BE49-F238E27FC236}">
                <a16:creationId xmlns:a16="http://schemas.microsoft.com/office/drawing/2014/main" id="{D10D4409-AEE6-560E-7F5B-9A64E4DBD16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CC56A26-2C60-96CC-0448-280CDE90FA8F}"/>
              </a:ext>
            </a:extLst>
          </p:cNvPr>
          <p:cNvSpPr>
            <a:spLocks noGrp="1"/>
          </p:cNvSpPr>
          <p:nvPr>
            <p:ph type="sldNum" sz="quarter" idx="12"/>
          </p:nvPr>
        </p:nvSpPr>
        <p:spPr/>
        <p:txBody>
          <a:bodyPr/>
          <a:lstStyle/>
          <a:p>
            <a:fld id="{A5BC3523-C363-4BFA-8941-CE9ECEEECBA2}" type="slidenum">
              <a:rPr lang="en-GB" smtClean="0"/>
              <a:t>‹#›</a:t>
            </a:fld>
            <a:endParaRPr lang="en-GB"/>
          </a:p>
        </p:txBody>
      </p:sp>
    </p:spTree>
    <p:extLst>
      <p:ext uri="{BB962C8B-B14F-4D97-AF65-F5344CB8AC3E}">
        <p14:creationId xmlns:p14="http://schemas.microsoft.com/office/powerpoint/2010/main" val="1200218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BE9993-E126-CFB8-1769-EEB747DBDE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78229B7-A8DB-CEEF-23E8-D9FAED6B8E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E3815AA-60E6-01D8-7CA0-A57A4E3C90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045329-7713-429C-9417-C29E081B7C59}" type="datetime1">
              <a:rPr lang="en-GB" smtClean="0"/>
              <a:t>12/09/2024</a:t>
            </a:fld>
            <a:endParaRPr lang="en-GB"/>
          </a:p>
        </p:txBody>
      </p:sp>
      <p:sp>
        <p:nvSpPr>
          <p:cNvPr id="5" name="Footer Placeholder 4">
            <a:extLst>
              <a:ext uri="{FF2B5EF4-FFF2-40B4-BE49-F238E27FC236}">
                <a16:creationId xmlns:a16="http://schemas.microsoft.com/office/drawing/2014/main" id="{B5886074-F631-FF95-3430-822ABA461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DE732AB-8127-1AFA-BC47-264B06C965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BC3523-C363-4BFA-8941-CE9ECEEECBA2}" type="slidenum">
              <a:rPr lang="en-GB" smtClean="0"/>
              <a:t>‹#›</a:t>
            </a:fld>
            <a:endParaRPr lang="en-GB"/>
          </a:p>
        </p:txBody>
      </p:sp>
    </p:spTree>
    <p:extLst>
      <p:ext uri="{BB962C8B-B14F-4D97-AF65-F5344CB8AC3E}">
        <p14:creationId xmlns:p14="http://schemas.microsoft.com/office/powerpoint/2010/main" val="24683407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gdevcon.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forums.ni.com/t5/Milwaukee-LabVIEW-Community/LabVIEW-Error-Responses-pdf/td-p/3508147"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orums.ni.com/t5/Milwaukee-LabVIEW-Community/LabVIEW-Error-Responses-pdf/td-p/3508147"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hyperlink" Target="https://www.vipm.io/package/robusto_systems_lib_error_manag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hyperlink" Target="https://forums.ni.com/t5/LabVIEW-Idea-Exchange/Wiring-LabVIEW-error-to-structure-input-tunnel-should-not-clear/idi-p/4392291"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www.robustosystems.com/"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forums.ni.com/t5/LabVIEW-Idea-Exchange/Error-functions-should-be-located-in-a-dedicated-palette-named/idi-p/4392264"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forums.ni.com/t5/Community-Documents/What-to-Expect-When-You-re-Expecting-an-Error/ta-p/3794657"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jpeg"/></Relationships>
</file>

<file path=ppt/slides/_rels/slide25.xml.rels><?xml version="1.0" encoding="UTF-8" standalone="yes"?>
<Relationships xmlns="http://schemas.openxmlformats.org/package/2006/relationships"><Relationship Id="rId8" Type="http://schemas.openxmlformats.org/officeDocument/2006/relationships/image" Target="../media/image33.jpg"/><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Custom%20automatic%20error%20handling%20callback"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forums.ni.com/t5/LabVIEW-Idea-Exchange/Honour-each-VI-s-Automatic-Error-Handling-setting-in-EXE/idi-p/4392282" TargetMode="External"/><Relationship Id="rId5" Type="http://schemas.openxmlformats.org/officeDocument/2006/relationships/hyperlink" Target="https://forums.ni.com/t5/LabVIEW-Idea-Exchange/Ability-to-enable-or-disable-Automatic-Error-Handling-for-all/idi-p/4392260" TargetMode="External"/><Relationship Id="rId4" Type="http://schemas.openxmlformats.org/officeDocument/2006/relationships/hyperlink" Target="https://forums.ni.com/t5/LabVIEW-Idea-Exchange/Whether-Automatic-Error-Handling-AEH-is-enabled-or-disabled/idi-p/4392257"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forums.ni.com/t5/LabVIEW-Idea-Exchange/idb-p/labviewideas/tab/most-recent?profile.language=e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hyperlink" Target="https://forums.ni.com/t5/LabVIEW-Idea-Exchange/List-every-error-code-a-function-can-give-out/idi-p/1882949"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lavag.org/topic/10150-ni-week-session-advanced-error-handling-in-labview/"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lavag.org/topic/10741-updating-the-labview-error-handling-core/"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hemoehrings.com/index.php/2010/12/labview-exceptions-a-paradigm-shift-to-error-handling-in-labview"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www.themoehrings.com/wp-content/uploads/2010/12/LabVIEW-Exceptions.pdf"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youtube.com/watch?v=W1egwquZ4ow" TargetMode="External"/><Relationship Id="rId3" Type="http://schemas.openxmlformats.org/officeDocument/2006/relationships/hyperlink" Target="https://lavag.org/topic/10150-ni-week-session-advanced-error-handling-in-labview/" TargetMode="External"/><Relationship Id="rId7" Type="http://schemas.openxmlformats.org/officeDocument/2006/relationships/hyperlink" Target="https://www.youtube.com/watch?v=UlOFcmwrsBA"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www.youtube.com/watch?v=V0K4UcPDBUw" TargetMode="External"/><Relationship Id="rId5" Type="http://schemas.openxmlformats.org/officeDocument/2006/relationships/hyperlink" Target="https://lavag.org/topic/19134-how-would-you-redesign-the-lv-error-cluster/" TargetMode="External"/><Relationship Id="rId10" Type="http://schemas.openxmlformats.org/officeDocument/2006/relationships/hyperlink" Target="https://github.com/RobustoSystems/LabVIEWErrorsDeepDivePresentation" TargetMode="External"/><Relationship Id="rId4" Type="http://schemas.openxmlformats.org/officeDocument/2006/relationships/hyperlink" Target="https://www.themoehrings.com/wp-content/uploads/2010/12/LabVIEW-Exceptions.pdf" TargetMode="External"/><Relationship Id="rId9" Type="http://schemas.openxmlformats.org/officeDocument/2006/relationships/hyperlink" Target="https://youtu.be/vTcxuAqoSdk?si=aPyTf24_gVPnHfIg"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forums.ni.com/t5/Community-Documents/What-to-Expect-When-You-re-Expecting-an-Error/ta-p/3794657"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0F2A9-C14C-C9AA-D479-58345410E007}"/>
              </a:ext>
            </a:extLst>
          </p:cNvPr>
          <p:cNvSpPr>
            <a:spLocks noGrp="1"/>
          </p:cNvSpPr>
          <p:nvPr>
            <p:ph type="ctrTitle"/>
          </p:nvPr>
        </p:nvSpPr>
        <p:spPr>
          <a:xfrm>
            <a:off x="1524000" y="9571"/>
            <a:ext cx="9144000" cy="1028125"/>
          </a:xfrm>
        </p:spPr>
        <p:txBody>
          <a:bodyPr>
            <a:normAutofit/>
          </a:bodyPr>
          <a:lstStyle/>
          <a:p>
            <a:r>
              <a:rPr lang="en-GB" dirty="0">
                <a:solidFill>
                  <a:srgbClr val="818104"/>
                </a:solidFill>
                <a:latin typeface="Aptos Display" panose="020B0004020202020204" pitchFamily="34" charset="0"/>
              </a:rPr>
              <a:t>LabVIEW Errors Deep Dive</a:t>
            </a:r>
          </a:p>
        </p:txBody>
      </p:sp>
      <p:sp>
        <p:nvSpPr>
          <p:cNvPr id="12" name="TextBox 11">
            <a:extLst>
              <a:ext uri="{FF2B5EF4-FFF2-40B4-BE49-F238E27FC236}">
                <a16:creationId xmlns:a16="http://schemas.microsoft.com/office/drawing/2014/main" id="{EB5A00F3-5A13-0C49-83A5-549C4AF6EA81}"/>
              </a:ext>
            </a:extLst>
          </p:cNvPr>
          <p:cNvSpPr txBox="1"/>
          <p:nvPr/>
        </p:nvSpPr>
        <p:spPr>
          <a:xfrm>
            <a:off x="209555" y="6226567"/>
            <a:ext cx="7248525" cy="523220"/>
          </a:xfrm>
          <a:prstGeom prst="rect">
            <a:avLst/>
          </a:prstGeom>
          <a:noFill/>
        </p:spPr>
        <p:txBody>
          <a:bodyPr wrap="square" rtlCol="0">
            <a:spAutoFit/>
          </a:bodyPr>
          <a:lstStyle/>
          <a:p>
            <a:r>
              <a:rPr lang="en-GB" sz="1400" dirty="0">
                <a:solidFill>
                  <a:srgbClr val="818104"/>
                </a:solidFill>
                <a:latin typeface="Aptos" panose="020B0004020202020204" pitchFamily="34" charset="0"/>
              </a:rPr>
              <a:t>Event:</a:t>
            </a:r>
            <a:r>
              <a:rPr lang="en-GB" sz="1400" dirty="0">
                <a:latin typeface="Aptos" panose="020B0004020202020204" pitchFamily="34" charset="0"/>
              </a:rPr>
              <a:t> </a:t>
            </a:r>
            <a:r>
              <a:rPr lang="en-GB" sz="1400" dirty="0">
                <a:latin typeface="Aptos" panose="020B0004020202020204" pitchFamily="34" charset="0"/>
                <a:hlinkClick r:id="rId3"/>
              </a:rPr>
              <a:t>GDevCon #5 (Stuttgart, Germany)</a:t>
            </a:r>
            <a:endParaRPr lang="en-GB" sz="1400" dirty="0">
              <a:latin typeface="Aptos" panose="020B0004020202020204" pitchFamily="34" charset="0"/>
            </a:endParaRPr>
          </a:p>
          <a:p>
            <a:r>
              <a:rPr lang="en-GB" sz="1400" dirty="0">
                <a:solidFill>
                  <a:srgbClr val="818104"/>
                </a:solidFill>
                <a:latin typeface="Aptos" panose="020B0004020202020204" pitchFamily="34" charset="0"/>
              </a:rPr>
              <a:t>Date: Thursday, 12 September 2024</a:t>
            </a:r>
          </a:p>
        </p:txBody>
      </p:sp>
      <p:sp>
        <p:nvSpPr>
          <p:cNvPr id="3" name="Title 1">
            <a:extLst>
              <a:ext uri="{FF2B5EF4-FFF2-40B4-BE49-F238E27FC236}">
                <a16:creationId xmlns:a16="http://schemas.microsoft.com/office/drawing/2014/main" id="{3E3D86C6-4916-6FAA-0FDA-7DF85588490D}"/>
              </a:ext>
            </a:extLst>
          </p:cNvPr>
          <p:cNvSpPr txBox="1">
            <a:spLocks/>
          </p:cNvSpPr>
          <p:nvPr/>
        </p:nvSpPr>
        <p:spPr>
          <a:xfrm>
            <a:off x="1524000" y="799581"/>
            <a:ext cx="9144000" cy="102812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000" i="1" dirty="0">
                <a:solidFill>
                  <a:srgbClr val="818104"/>
                </a:solidFill>
                <a:latin typeface="Aptos" panose="020B0004020202020204" pitchFamily="34" charset="0"/>
              </a:rPr>
              <a:t>“What more can be said about a cluster that contains a Boolean, an I32, and a string?”</a:t>
            </a:r>
          </a:p>
        </p:txBody>
      </p:sp>
      <p:pic>
        <p:nvPicPr>
          <p:cNvPr id="6" name="Picture 5" descr="A diagram of a error&#10;&#10;Description automatically generated">
            <a:extLst>
              <a:ext uri="{FF2B5EF4-FFF2-40B4-BE49-F238E27FC236}">
                <a16:creationId xmlns:a16="http://schemas.microsoft.com/office/drawing/2014/main" id="{9D6C2256-1A07-D60D-717B-9942B2E976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6000" y="1877133"/>
            <a:ext cx="5760000" cy="4072357"/>
          </a:xfrm>
          <a:prstGeom prst="rect">
            <a:avLst/>
          </a:prstGeom>
          <a:ln>
            <a:solidFill>
              <a:schemeClr val="bg1">
                <a:lumMod val="50000"/>
              </a:schemeClr>
            </a:solidFill>
          </a:ln>
        </p:spPr>
      </p:pic>
      <p:sp>
        <p:nvSpPr>
          <p:cNvPr id="7" name="Title 1">
            <a:extLst>
              <a:ext uri="{FF2B5EF4-FFF2-40B4-BE49-F238E27FC236}">
                <a16:creationId xmlns:a16="http://schemas.microsoft.com/office/drawing/2014/main" id="{0D10BEE0-0BC9-CA0F-A675-416E88B50BB7}"/>
              </a:ext>
            </a:extLst>
          </p:cNvPr>
          <p:cNvSpPr txBox="1">
            <a:spLocks/>
          </p:cNvSpPr>
          <p:nvPr/>
        </p:nvSpPr>
        <p:spPr>
          <a:xfrm>
            <a:off x="3174039" y="5949490"/>
            <a:ext cx="5801961" cy="277077"/>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400" dirty="0">
                <a:solidFill>
                  <a:srgbClr val="818104"/>
                </a:solidFill>
                <a:latin typeface="Aptos" panose="020B0004020202020204" pitchFamily="34" charset="0"/>
              </a:rPr>
              <a:t>Screenshot of: </a:t>
            </a:r>
            <a:r>
              <a:rPr lang="en-US" sz="1400" dirty="0">
                <a:solidFill>
                  <a:srgbClr val="818104"/>
                </a:solidFill>
                <a:latin typeface="Aptos" panose="020B0004020202020204" pitchFamily="34" charset="0"/>
                <a:hlinkClick r:id="rId5"/>
              </a:rPr>
              <a:t>NI LabVIEW Error Responses.pdf</a:t>
            </a:r>
            <a:endParaRPr lang="en-US" sz="1400" dirty="0">
              <a:solidFill>
                <a:srgbClr val="818104"/>
              </a:solidFill>
              <a:latin typeface="Aptos" panose="020B0004020202020204" pitchFamily="34" charset="0"/>
            </a:endParaRPr>
          </a:p>
        </p:txBody>
      </p:sp>
      <p:sp>
        <p:nvSpPr>
          <p:cNvPr id="4" name="Slide Number Placeholder 3">
            <a:extLst>
              <a:ext uri="{FF2B5EF4-FFF2-40B4-BE49-F238E27FC236}">
                <a16:creationId xmlns:a16="http://schemas.microsoft.com/office/drawing/2014/main" id="{E9CE3434-4375-7709-AA6B-31A4E84CB2D0}"/>
              </a:ext>
            </a:extLst>
          </p:cNvPr>
          <p:cNvSpPr>
            <a:spLocks noGrp="1"/>
          </p:cNvSpPr>
          <p:nvPr>
            <p:ph type="sldNum" sz="quarter" idx="12"/>
          </p:nvPr>
        </p:nvSpPr>
        <p:spPr/>
        <p:txBody>
          <a:bodyPr/>
          <a:lstStyle/>
          <a:p>
            <a:fld id="{A5BC3523-C363-4BFA-8941-CE9ECEEECBA2}" type="slidenum">
              <a:rPr lang="en-GB" smtClean="0"/>
              <a:t>1</a:t>
            </a:fld>
            <a:endParaRPr lang="en-GB"/>
          </a:p>
        </p:txBody>
      </p:sp>
    </p:spTree>
    <p:extLst>
      <p:ext uri="{BB962C8B-B14F-4D97-AF65-F5344CB8AC3E}">
        <p14:creationId xmlns:p14="http://schemas.microsoft.com/office/powerpoint/2010/main" val="3391995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2868613"/>
            <a:ext cx="10948988" cy="1120774"/>
          </a:xfrm>
        </p:spPr>
        <p:txBody>
          <a:bodyPr>
            <a:normAutofit fontScale="90000"/>
          </a:bodyPr>
          <a:lstStyle/>
          <a:p>
            <a:r>
              <a:rPr lang="en-GB" dirty="0">
                <a:solidFill>
                  <a:srgbClr val="818104"/>
                </a:solidFill>
                <a:latin typeface="Aptos Display" panose="020B0004020202020204" pitchFamily="34" charset="0"/>
              </a:rPr>
              <a:t>Let’s transition from theory to practice. Let’s discuss some tips.</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10</a:t>
            </a:fld>
            <a:endParaRPr lang="en-GB" dirty="0"/>
          </a:p>
        </p:txBody>
      </p:sp>
      <p:sp>
        <p:nvSpPr>
          <p:cNvPr id="11" name="Title 1">
            <a:extLst>
              <a:ext uri="{FF2B5EF4-FFF2-40B4-BE49-F238E27FC236}">
                <a16:creationId xmlns:a16="http://schemas.microsoft.com/office/drawing/2014/main" id="{0AB534E5-E9C5-5D26-FFDC-752D8B8A3407}"/>
              </a:ext>
            </a:extLst>
          </p:cNvPr>
          <p:cNvSpPr txBox="1">
            <a:spLocks/>
          </p:cNvSpPr>
          <p:nvPr/>
        </p:nvSpPr>
        <p:spPr>
          <a:xfrm>
            <a:off x="838200" y="2757548"/>
            <a:ext cx="10515600" cy="112077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solidFill>
                <a:srgbClr val="818104"/>
              </a:solidFill>
              <a:latin typeface="Aptos Display" panose="020B0004020202020204" pitchFamily="34" charset="0"/>
            </a:endParaRPr>
          </a:p>
        </p:txBody>
      </p:sp>
    </p:spTree>
    <p:extLst>
      <p:ext uri="{BB962C8B-B14F-4D97-AF65-F5344CB8AC3E}">
        <p14:creationId xmlns:p14="http://schemas.microsoft.com/office/powerpoint/2010/main" val="4123819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421397B-52BC-8EC3-0F17-42F437A777D9}"/>
              </a:ext>
            </a:extLst>
          </p:cNvPr>
          <p:cNvSpPr>
            <a:spLocks noGrp="1"/>
          </p:cNvSpPr>
          <p:nvPr>
            <p:ph type="sldNum" sz="quarter" idx="12"/>
          </p:nvPr>
        </p:nvSpPr>
        <p:spPr/>
        <p:txBody>
          <a:bodyPr/>
          <a:lstStyle/>
          <a:p>
            <a:fld id="{A5BC3523-C363-4BFA-8941-CE9ECEEECBA2}" type="slidenum">
              <a:rPr lang="en-GB" smtClean="0"/>
              <a:t>11</a:t>
            </a:fld>
            <a:endParaRPr lang="en-GB"/>
          </a:p>
        </p:txBody>
      </p:sp>
      <p:sp>
        <p:nvSpPr>
          <p:cNvPr id="3" name="TextBox 2">
            <a:extLst>
              <a:ext uri="{FF2B5EF4-FFF2-40B4-BE49-F238E27FC236}">
                <a16:creationId xmlns:a16="http://schemas.microsoft.com/office/drawing/2014/main" id="{CB1ED40F-0F45-F75C-BF28-860D9F696A74}"/>
              </a:ext>
            </a:extLst>
          </p:cNvPr>
          <p:cNvSpPr txBox="1"/>
          <p:nvPr/>
        </p:nvSpPr>
        <p:spPr>
          <a:xfrm>
            <a:off x="339625" y="213349"/>
            <a:ext cx="11726169" cy="95410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800" b="1" dirty="0">
                <a:solidFill>
                  <a:srgbClr val="00612E"/>
                </a:solidFill>
                <a:latin typeface="Aptos" panose="020B0004020202020204" pitchFamily="34" charset="0"/>
                <a:ea typeface="DengXian" panose="02010600030101010101" pitchFamily="2" charset="-122"/>
              </a:rPr>
              <a:t>Tip #1</a:t>
            </a:r>
            <a:r>
              <a:rPr lang="en-GB" sz="2800" dirty="0">
                <a:solidFill>
                  <a:srgbClr val="00612E"/>
                </a:solidFill>
                <a:latin typeface="Aptos" panose="020B0004020202020204" pitchFamily="34" charset="0"/>
                <a:ea typeface="DengXian" panose="02010600030101010101" pitchFamily="2" charset="-122"/>
              </a:rPr>
              <a:t>: Rely </a:t>
            </a:r>
            <a:r>
              <a:rPr lang="en-GB" sz="2800" b="1" i="1" dirty="0">
                <a:solidFill>
                  <a:srgbClr val="00612E"/>
                </a:solidFill>
                <a:latin typeface="Aptos" panose="020B0004020202020204" pitchFamily="34" charset="0"/>
                <a:ea typeface="DengXian" panose="02010600030101010101" pitchFamily="2" charset="-122"/>
              </a:rPr>
              <a:t>solely</a:t>
            </a:r>
            <a:r>
              <a:rPr lang="en-GB" sz="2800" dirty="0">
                <a:solidFill>
                  <a:srgbClr val="00612E"/>
                </a:solidFill>
                <a:latin typeface="Aptos" panose="020B0004020202020204" pitchFamily="34" charset="0"/>
                <a:ea typeface="DengXian" panose="02010600030101010101" pitchFamily="2" charset="-122"/>
              </a:rPr>
              <a:t> on Error Out terminal to indicate that the operation could not be performed.</a:t>
            </a:r>
            <a:endParaRPr lang="en-GB" sz="1800" dirty="0">
              <a:solidFill>
                <a:srgbClr val="00612E"/>
              </a:solidFill>
              <a:effectLst/>
              <a:latin typeface="Aptos" panose="020B0004020202020204" pitchFamily="34" charset="0"/>
              <a:ea typeface="DengXian" panose="02010600030101010101" pitchFamily="2" charset="-122"/>
            </a:endParaRPr>
          </a:p>
        </p:txBody>
      </p:sp>
      <p:grpSp>
        <p:nvGrpSpPr>
          <p:cNvPr id="4" name="Group 3">
            <a:extLst>
              <a:ext uri="{FF2B5EF4-FFF2-40B4-BE49-F238E27FC236}">
                <a16:creationId xmlns:a16="http://schemas.microsoft.com/office/drawing/2014/main" id="{A872311F-4D04-4D8A-9F4C-96721F6DD86A}"/>
              </a:ext>
            </a:extLst>
          </p:cNvPr>
          <p:cNvGrpSpPr/>
          <p:nvPr/>
        </p:nvGrpSpPr>
        <p:grpSpPr>
          <a:xfrm>
            <a:off x="1641366" y="1289563"/>
            <a:ext cx="8909267" cy="1990925"/>
            <a:chOff x="500063" y="1076599"/>
            <a:chExt cx="8909267" cy="1990925"/>
          </a:xfrm>
        </p:grpSpPr>
        <p:sp>
          <p:nvSpPr>
            <p:cNvPr id="5" name="Rectangle: Rounded Corners 4">
              <a:extLst>
                <a:ext uri="{FF2B5EF4-FFF2-40B4-BE49-F238E27FC236}">
                  <a16:creationId xmlns:a16="http://schemas.microsoft.com/office/drawing/2014/main" id="{9CE26BFC-5C0A-DF0D-F794-C349B4BB604B}"/>
                </a:ext>
              </a:extLst>
            </p:cNvPr>
            <p:cNvSpPr/>
            <p:nvPr/>
          </p:nvSpPr>
          <p:spPr>
            <a:xfrm>
              <a:off x="500063" y="1076599"/>
              <a:ext cx="8640069" cy="1990925"/>
            </a:xfrm>
            <a:prstGeom prst="roundRect">
              <a:avLst/>
            </a:prstGeom>
            <a:solidFill>
              <a:srgbClr val="FFC7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6" name="Group 5">
              <a:extLst>
                <a:ext uri="{FF2B5EF4-FFF2-40B4-BE49-F238E27FC236}">
                  <a16:creationId xmlns:a16="http://schemas.microsoft.com/office/drawing/2014/main" id="{5CC18FAC-FB70-13CF-962B-C32F1359651D}"/>
                </a:ext>
              </a:extLst>
            </p:cNvPr>
            <p:cNvGrpSpPr/>
            <p:nvPr/>
          </p:nvGrpSpPr>
          <p:grpSpPr>
            <a:xfrm>
              <a:off x="838200" y="1212104"/>
              <a:ext cx="7122605" cy="1738489"/>
              <a:chOff x="838200" y="3607332"/>
              <a:chExt cx="7122605" cy="1738489"/>
            </a:xfrm>
            <a:noFill/>
          </p:grpSpPr>
          <p:pic>
            <p:nvPicPr>
              <p:cNvPr id="9" name="Picture 8">
                <a:extLst>
                  <a:ext uri="{FF2B5EF4-FFF2-40B4-BE49-F238E27FC236}">
                    <a16:creationId xmlns:a16="http://schemas.microsoft.com/office/drawing/2014/main" id="{568CB7CD-E04D-87A2-D685-9748E083AC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8200" y="3607332"/>
                <a:ext cx="3060000" cy="1738489"/>
              </a:xfrm>
              <a:prstGeom prst="rect">
                <a:avLst/>
              </a:prstGeom>
              <a:grpFill/>
              <a:ln>
                <a:solidFill>
                  <a:schemeClr val="bg1">
                    <a:lumMod val="50000"/>
                  </a:schemeClr>
                </a:solidFill>
              </a:ln>
            </p:spPr>
          </p:pic>
          <p:pic>
            <p:nvPicPr>
              <p:cNvPr id="10" name="Picture 9">
                <a:extLst>
                  <a:ext uri="{FF2B5EF4-FFF2-40B4-BE49-F238E27FC236}">
                    <a16:creationId xmlns:a16="http://schemas.microsoft.com/office/drawing/2014/main" id="{78C80B1B-4C10-4E6D-49A2-184D64B9A6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900805" y="3607332"/>
                <a:ext cx="3060000" cy="1738489"/>
              </a:xfrm>
              <a:prstGeom prst="rect">
                <a:avLst/>
              </a:prstGeom>
              <a:grpFill/>
              <a:ln>
                <a:solidFill>
                  <a:schemeClr val="bg1">
                    <a:lumMod val="50000"/>
                  </a:schemeClr>
                </a:solidFill>
              </a:ln>
            </p:spPr>
          </p:pic>
          <p:sp>
            <p:nvSpPr>
              <p:cNvPr id="12" name="TextBox 11">
                <a:extLst>
                  <a:ext uri="{FF2B5EF4-FFF2-40B4-BE49-F238E27FC236}">
                    <a16:creationId xmlns:a16="http://schemas.microsoft.com/office/drawing/2014/main" id="{0B4D6A40-0672-2386-F707-4000E0434DB9}"/>
                  </a:ext>
                </a:extLst>
              </p:cNvPr>
              <p:cNvSpPr txBox="1"/>
              <p:nvPr/>
            </p:nvSpPr>
            <p:spPr>
              <a:xfrm>
                <a:off x="4106763" y="4201496"/>
                <a:ext cx="531019" cy="523220"/>
              </a:xfrm>
              <a:prstGeom prst="rect">
                <a:avLst/>
              </a:prstGeom>
              <a:grpFill/>
            </p:spPr>
            <p:txBody>
              <a:bodyPr wrap="square" rtlCol="0">
                <a:spAutoFit/>
              </a:bodyPr>
              <a:lstStyle/>
              <a:p>
                <a:pPr algn="ctr"/>
                <a:r>
                  <a:rPr lang="en-GB" sz="2800" dirty="0">
                    <a:solidFill>
                      <a:srgbClr val="818104"/>
                    </a:solidFill>
                    <a:effectLst/>
                    <a:latin typeface="Aptos" panose="020B0004020202020204" pitchFamily="34" charset="0"/>
                    <a:ea typeface="DengXian" panose="02010600030101010101" pitchFamily="2" charset="-122"/>
                  </a:rPr>
                  <a:t>or</a:t>
                </a:r>
                <a:endParaRPr lang="en-GB" sz="1800" dirty="0">
                  <a:solidFill>
                    <a:srgbClr val="818104"/>
                  </a:solidFill>
                  <a:effectLst/>
                  <a:latin typeface="Aptos" panose="020B0004020202020204" pitchFamily="34" charset="0"/>
                  <a:ea typeface="DengXian" panose="02010600030101010101" pitchFamily="2" charset="-122"/>
                </a:endParaRPr>
              </a:p>
            </p:txBody>
          </p:sp>
        </p:grpSp>
        <p:sp>
          <p:nvSpPr>
            <p:cNvPr id="8" name="TextBox 7">
              <a:extLst>
                <a:ext uri="{FF2B5EF4-FFF2-40B4-BE49-F238E27FC236}">
                  <a16:creationId xmlns:a16="http://schemas.microsoft.com/office/drawing/2014/main" id="{E820E306-425D-1F82-3ABC-44B06B8579E3}"/>
                </a:ext>
              </a:extLst>
            </p:cNvPr>
            <p:cNvSpPr txBox="1"/>
            <p:nvPr/>
          </p:nvSpPr>
          <p:spPr>
            <a:xfrm>
              <a:off x="7784854" y="1758182"/>
              <a:ext cx="1624476" cy="646331"/>
            </a:xfrm>
            <a:prstGeom prst="rect">
              <a:avLst/>
            </a:prstGeom>
            <a:noFill/>
          </p:spPr>
          <p:txBody>
            <a:bodyPr wrap="square" rtlCol="0">
              <a:spAutoFit/>
            </a:bodyPr>
            <a:lstStyle/>
            <a:p>
              <a:pPr algn="ctr"/>
              <a:r>
                <a:rPr lang="en-GB" sz="3600" b="1" dirty="0">
                  <a:solidFill>
                    <a:srgbClr val="9C0006"/>
                  </a:solidFill>
                  <a:latin typeface="Aptos" panose="020B0004020202020204" pitchFamily="34" charset="0"/>
                  <a:ea typeface="DengXian" panose="02010600030101010101" pitchFamily="2" charset="-122"/>
                </a:rPr>
                <a:t>Bad</a:t>
              </a:r>
              <a:endParaRPr lang="en-GB" sz="1800" b="1" dirty="0">
                <a:solidFill>
                  <a:srgbClr val="9C0006"/>
                </a:solidFill>
                <a:effectLst/>
                <a:latin typeface="Aptos" panose="020B0004020202020204" pitchFamily="34" charset="0"/>
                <a:ea typeface="DengXian" panose="02010600030101010101" pitchFamily="2" charset="-122"/>
              </a:endParaRPr>
            </a:p>
          </p:txBody>
        </p:sp>
      </p:grpSp>
      <p:grpSp>
        <p:nvGrpSpPr>
          <p:cNvPr id="7" name="Group 6">
            <a:extLst>
              <a:ext uri="{FF2B5EF4-FFF2-40B4-BE49-F238E27FC236}">
                <a16:creationId xmlns:a16="http://schemas.microsoft.com/office/drawing/2014/main" id="{69C6C0DA-FD39-A39B-9E77-F4839AE327BD}"/>
              </a:ext>
            </a:extLst>
          </p:cNvPr>
          <p:cNvGrpSpPr/>
          <p:nvPr/>
        </p:nvGrpSpPr>
        <p:grpSpPr>
          <a:xfrm>
            <a:off x="119775" y="3347146"/>
            <a:ext cx="12017456" cy="3438352"/>
            <a:chOff x="119775" y="3347146"/>
            <a:chExt cx="12017456" cy="3438352"/>
          </a:xfrm>
        </p:grpSpPr>
        <p:sp>
          <p:nvSpPr>
            <p:cNvPr id="20" name="Rectangle: Rounded Corners 19">
              <a:extLst>
                <a:ext uri="{FF2B5EF4-FFF2-40B4-BE49-F238E27FC236}">
                  <a16:creationId xmlns:a16="http://schemas.microsoft.com/office/drawing/2014/main" id="{77E583A3-B3C7-3243-5D9C-BBE2B54861FB}"/>
                </a:ext>
              </a:extLst>
            </p:cNvPr>
            <p:cNvSpPr/>
            <p:nvPr/>
          </p:nvSpPr>
          <p:spPr>
            <a:xfrm>
              <a:off x="119775" y="3347146"/>
              <a:ext cx="12017456" cy="3438352"/>
            </a:xfrm>
            <a:prstGeom prst="roundRect">
              <a:avLst/>
            </a:prstGeom>
            <a:solidFill>
              <a:srgbClr val="C6EF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Picture 14" descr="A computer error message&#10;&#10;Description automatically generated">
              <a:extLst>
                <a:ext uri="{FF2B5EF4-FFF2-40B4-BE49-F238E27FC236}">
                  <a16:creationId xmlns:a16="http://schemas.microsoft.com/office/drawing/2014/main" id="{ECFD199E-1E99-7B1B-F810-B7D91930AB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18220" y="3820400"/>
              <a:ext cx="3816546" cy="2133710"/>
            </a:xfrm>
            <a:prstGeom prst="rect">
              <a:avLst/>
            </a:prstGeom>
          </p:spPr>
        </p:pic>
        <p:pic>
          <p:nvPicPr>
            <p:cNvPr id="17" name="Picture 16" descr="A computer screen shot of a computer&#10;&#10;Description automatically generated">
              <a:extLst>
                <a:ext uri="{FF2B5EF4-FFF2-40B4-BE49-F238E27FC236}">
                  <a16:creationId xmlns:a16="http://schemas.microsoft.com/office/drawing/2014/main" id="{78F38B7D-4838-7E2B-A1B4-CFFEB6A9D4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1036" y="3820400"/>
              <a:ext cx="3816546" cy="2152761"/>
            </a:xfrm>
            <a:prstGeom prst="rect">
              <a:avLst/>
            </a:prstGeom>
          </p:spPr>
        </p:pic>
        <p:pic>
          <p:nvPicPr>
            <p:cNvPr id="19" name="Picture 18" descr="A screenshot of a computer&#10;&#10;Description automatically generated">
              <a:extLst>
                <a:ext uri="{FF2B5EF4-FFF2-40B4-BE49-F238E27FC236}">
                  <a16:creationId xmlns:a16="http://schemas.microsoft.com/office/drawing/2014/main" id="{C748F4B9-8082-7897-A81F-20885B0F30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25404" y="3381908"/>
              <a:ext cx="3911801" cy="3302170"/>
            </a:xfrm>
            <a:prstGeom prst="rect">
              <a:avLst/>
            </a:prstGeom>
          </p:spPr>
        </p:pic>
        <p:sp>
          <p:nvSpPr>
            <p:cNvPr id="21" name="TextBox 20">
              <a:extLst>
                <a:ext uri="{FF2B5EF4-FFF2-40B4-BE49-F238E27FC236}">
                  <a16:creationId xmlns:a16="http://schemas.microsoft.com/office/drawing/2014/main" id="{0E3A958C-C0CC-27AB-6CF7-48F90C9BE1AD}"/>
                </a:ext>
              </a:extLst>
            </p:cNvPr>
            <p:cNvSpPr txBox="1"/>
            <p:nvPr/>
          </p:nvSpPr>
          <p:spPr>
            <a:xfrm>
              <a:off x="5011283" y="6055219"/>
              <a:ext cx="1900233" cy="646331"/>
            </a:xfrm>
            <a:prstGeom prst="rect">
              <a:avLst/>
            </a:prstGeom>
            <a:noFill/>
          </p:spPr>
          <p:txBody>
            <a:bodyPr wrap="square" rtlCol="0">
              <a:spAutoFit/>
            </a:bodyPr>
            <a:lstStyle/>
            <a:p>
              <a:pPr algn="ctr"/>
              <a:r>
                <a:rPr lang="en-GB" sz="3600" b="1" dirty="0">
                  <a:solidFill>
                    <a:srgbClr val="00612E"/>
                  </a:solidFill>
                  <a:latin typeface="Aptos" panose="020B0004020202020204" pitchFamily="34" charset="0"/>
                  <a:ea typeface="DengXian" panose="02010600030101010101" pitchFamily="2" charset="-122"/>
                </a:rPr>
                <a:t>Good</a:t>
              </a:r>
              <a:endParaRPr lang="en-GB" sz="1800" b="1" dirty="0">
                <a:solidFill>
                  <a:srgbClr val="00612E"/>
                </a:solidFill>
                <a:effectLst/>
                <a:latin typeface="Aptos" panose="020B0004020202020204" pitchFamily="34" charset="0"/>
                <a:ea typeface="DengXian" panose="02010600030101010101" pitchFamily="2" charset="-122"/>
              </a:endParaRPr>
            </a:p>
          </p:txBody>
        </p:sp>
      </p:grpSp>
    </p:spTree>
    <p:extLst>
      <p:ext uri="{BB962C8B-B14F-4D97-AF65-F5344CB8AC3E}">
        <p14:creationId xmlns:p14="http://schemas.microsoft.com/office/powerpoint/2010/main" val="53333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421397B-52BC-8EC3-0F17-42F437A777D9}"/>
              </a:ext>
            </a:extLst>
          </p:cNvPr>
          <p:cNvSpPr>
            <a:spLocks noGrp="1"/>
          </p:cNvSpPr>
          <p:nvPr>
            <p:ph type="sldNum" sz="quarter" idx="12"/>
          </p:nvPr>
        </p:nvSpPr>
        <p:spPr/>
        <p:txBody>
          <a:bodyPr/>
          <a:lstStyle/>
          <a:p>
            <a:fld id="{A5BC3523-C363-4BFA-8941-CE9ECEEECBA2}" type="slidenum">
              <a:rPr lang="en-GB" smtClean="0"/>
              <a:t>12</a:t>
            </a:fld>
            <a:endParaRPr lang="en-GB"/>
          </a:p>
        </p:txBody>
      </p:sp>
      <p:sp>
        <p:nvSpPr>
          <p:cNvPr id="3" name="TextBox 2">
            <a:extLst>
              <a:ext uri="{FF2B5EF4-FFF2-40B4-BE49-F238E27FC236}">
                <a16:creationId xmlns:a16="http://schemas.microsoft.com/office/drawing/2014/main" id="{CB1ED40F-0F45-F75C-BF28-860D9F696A74}"/>
              </a:ext>
            </a:extLst>
          </p:cNvPr>
          <p:cNvSpPr txBox="1"/>
          <p:nvPr/>
        </p:nvSpPr>
        <p:spPr>
          <a:xfrm>
            <a:off x="339625" y="213349"/>
            <a:ext cx="11726169" cy="1938992"/>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800" b="1" dirty="0">
                <a:solidFill>
                  <a:srgbClr val="00612E"/>
                </a:solidFill>
                <a:latin typeface="Aptos" panose="020B0004020202020204" pitchFamily="34" charset="0"/>
                <a:ea typeface="DengXian" panose="02010600030101010101" pitchFamily="2" charset="-122"/>
              </a:rPr>
              <a:t>Tip #2</a:t>
            </a:r>
            <a:r>
              <a:rPr lang="en-GB" sz="2800" dirty="0">
                <a:solidFill>
                  <a:srgbClr val="00612E"/>
                </a:solidFill>
                <a:latin typeface="Aptos" panose="020B0004020202020204" pitchFamily="34" charset="0"/>
                <a:ea typeface="DengXian" panose="02010600030101010101" pitchFamily="2" charset="-122"/>
              </a:rPr>
              <a:t>: If an operation is guaranteed to run to completion it is usually best to omit Error In and Out terminals.</a:t>
            </a:r>
          </a:p>
          <a:p>
            <a:pPr marL="285750" indent="-285750">
              <a:buFont typeface="Arial" panose="020B0604020202020204" pitchFamily="34" charset="0"/>
              <a:buChar char="•"/>
            </a:pPr>
            <a:r>
              <a:rPr lang="en-GB" sz="1600" dirty="0">
                <a:solidFill>
                  <a:srgbClr val="00612E"/>
                </a:solidFill>
                <a:effectLst/>
                <a:latin typeface="Aptos" panose="020B0004020202020204" pitchFamily="34" charset="0"/>
                <a:ea typeface="DengXian" panose="02010600030101010101" pitchFamily="2" charset="-122"/>
              </a:rPr>
              <a:t>You may wish to include Error In and Error Out terminals to skip execution if error occurred upstream. This is useful only if the VI execution time is large (&gt;100 ms). There is no need to skip execution of VIs that execute virtually instantly (&lt;1 ms).</a:t>
            </a:r>
          </a:p>
          <a:p>
            <a:pPr marL="285750" indent="-28575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Avoid using the Error In and Out terminals solely for the purpose of facilitating execution order in the calling VI. Use </a:t>
            </a:r>
            <a:r>
              <a:rPr lang="en-GB" sz="1600" b="1" dirty="0">
                <a:solidFill>
                  <a:srgbClr val="00612E"/>
                </a:solidFill>
                <a:latin typeface="Aptos" panose="020B0004020202020204" pitchFamily="34" charset="0"/>
                <a:ea typeface="DengXian" panose="02010600030101010101" pitchFamily="2" charset="-122"/>
              </a:rPr>
              <a:t>Synchronize Data Flow.vim</a:t>
            </a:r>
            <a:r>
              <a:rPr lang="en-GB" sz="1600" dirty="0">
                <a:solidFill>
                  <a:srgbClr val="00612E"/>
                </a:solidFill>
                <a:latin typeface="Aptos" panose="020B0004020202020204" pitchFamily="34" charset="0"/>
                <a:ea typeface="DengXian" panose="02010600030101010101" pitchFamily="2" charset="-122"/>
              </a:rPr>
              <a:t> or Flat Sequence Structure instead. </a:t>
            </a:r>
            <a:endParaRPr lang="en-GB" sz="1600" dirty="0">
              <a:solidFill>
                <a:srgbClr val="00612E"/>
              </a:solidFill>
              <a:effectLst/>
              <a:latin typeface="Aptos" panose="020B0004020202020204" pitchFamily="34" charset="0"/>
              <a:ea typeface="DengXian" panose="02010600030101010101" pitchFamily="2" charset="-122"/>
            </a:endParaRPr>
          </a:p>
        </p:txBody>
      </p:sp>
      <p:grpSp>
        <p:nvGrpSpPr>
          <p:cNvPr id="18" name="Group 17">
            <a:extLst>
              <a:ext uri="{FF2B5EF4-FFF2-40B4-BE49-F238E27FC236}">
                <a16:creationId xmlns:a16="http://schemas.microsoft.com/office/drawing/2014/main" id="{92F4ECA7-AF7C-5CC2-0ADC-DAC2CFDDD451}"/>
              </a:ext>
            </a:extLst>
          </p:cNvPr>
          <p:cNvGrpSpPr/>
          <p:nvPr/>
        </p:nvGrpSpPr>
        <p:grpSpPr>
          <a:xfrm>
            <a:off x="2058938" y="2316340"/>
            <a:ext cx="7900988" cy="3438352"/>
            <a:chOff x="2145506" y="1375471"/>
            <a:chExt cx="7900988" cy="3438352"/>
          </a:xfrm>
        </p:grpSpPr>
        <p:sp>
          <p:nvSpPr>
            <p:cNvPr id="20" name="Rectangle: Rounded Corners 19">
              <a:extLst>
                <a:ext uri="{FF2B5EF4-FFF2-40B4-BE49-F238E27FC236}">
                  <a16:creationId xmlns:a16="http://schemas.microsoft.com/office/drawing/2014/main" id="{77E583A3-B3C7-3243-5D9C-BBE2B54861FB}"/>
                </a:ext>
              </a:extLst>
            </p:cNvPr>
            <p:cNvSpPr/>
            <p:nvPr/>
          </p:nvSpPr>
          <p:spPr>
            <a:xfrm>
              <a:off x="2145506" y="1375471"/>
              <a:ext cx="7900988" cy="3438352"/>
            </a:xfrm>
            <a:prstGeom prst="roundRect">
              <a:avLst/>
            </a:prstGeom>
            <a:solidFill>
              <a:srgbClr val="C6EF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0E3A958C-C0CC-27AB-6CF7-48F90C9BE1AD}"/>
                </a:ext>
              </a:extLst>
            </p:cNvPr>
            <p:cNvSpPr txBox="1"/>
            <p:nvPr/>
          </p:nvSpPr>
          <p:spPr>
            <a:xfrm>
              <a:off x="5252592" y="4071884"/>
              <a:ext cx="1900233" cy="646331"/>
            </a:xfrm>
            <a:prstGeom prst="rect">
              <a:avLst/>
            </a:prstGeom>
            <a:noFill/>
          </p:spPr>
          <p:txBody>
            <a:bodyPr wrap="square" rtlCol="0">
              <a:spAutoFit/>
            </a:bodyPr>
            <a:lstStyle/>
            <a:p>
              <a:pPr algn="ctr"/>
              <a:r>
                <a:rPr lang="en-GB" sz="3600" b="1" dirty="0">
                  <a:solidFill>
                    <a:srgbClr val="00612E"/>
                  </a:solidFill>
                  <a:latin typeface="Aptos" panose="020B0004020202020204" pitchFamily="34" charset="0"/>
                  <a:ea typeface="DengXian" panose="02010600030101010101" pitchFamily="2" charset="-122"/>
                </a:rPr>
                <a:t>Good</a:t>
              </a:r>
              <a:endParaRPr lang="en-GB" sz="1800" b="1" dirty="0">
                <a:solidFill>
                  <a:srgbClr val="00612E"/>
                </a:solidFill>
                <a:effectLst/>
                <a:latin typeface="Aptos" panose="020B0004020202020204" pitchFamily="34" charset="0"/>
                <a:ea typeface="DengXian" panose="02010600030101010101" pitchFamily="2" charset="-122"/>
              </a:endParaRPr>
            </a:p>
          </p:txBody>
        </p:sp>
        <p:pic>
          <p:nvPicPr>
            <p:cNvPr id="11" name="Picture 10" descr="A screenshot of a computer program&#10;&#10;Description automatically generated">
              <a:extLst>
                <a:ext uri="{FF2B5EF4-FFF2-40B4-BE49-F238E27FC236}">
                  <a16:creationId xmlns:a16="http://schemas.microsoft.com/office/drawing/2014/main" id="{9F480B57-3181-D056-EFF7-6EC7CAD18E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0366" y="1638668"/>
              <a:ext cx="4559534" cy="2444876"/>
            </a:xfrm>
            <a:prstGeom prst="rect">
              <a:avLst/>
            </a:prstGeom>
            <a:ln>
              <a:solidFill>
                <a:schemeClr val="bg1">
                  <a:lumMod val="50000"/>
                </a:schemeClr>
              </a:solidFill>
            </a:ln>
          </p:spPr>
        </p:pic>
        <p:pic>
          <p:nvPicPr>
            <p:cNvPr id="14" name="Picture 13" descr="A screenshot of a computer&#10;&#10;Description automatically generated">
              <a:extLst>
                <a:ext uri="{FF2B5EF4-FFF2-40B4-BE49-F238E27FC236}">
                  <a16:creationId xmlns:a16="http://schemas.microsoft.com/office/drawing/2014/main" id="{550C029F-E686-3772-1751-0D859B37DA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9364" y="2217237"/>
              <a:ext cx="2838596" cy="1759040"/>
            </a:xfrm>
            <a:prstGeom prst="rect">
              <a:avLst/>
            </a:prstGeom>
            <a:ln>
              <a:solidFill>
                <a:schemeClr val="bg1">
                  <a:lumMod val="50000"/>
                </a:schemeClr>
              </a:solidFill>
            </a:ln>
          </p:spPr>
        </p:pic>
      </p:grpSp>
      <p:sp>
        <p:nvSpPr>
          <p:cNvPr id="22" name="TextBox 21">
            <a:extLst>
              <a:ext uri="{FF2B5EF4-FFF2-40B4-BE49-F238E27FC236}">
                <a16:creationId xmlns:a16="http://schemas.microsoft.com/office/drawing/2014/main" id="{1592E2F0-C7ED-E724-F6D7-4C7800CAE0CF}"/>
              </a:ext>
            </a:extLst>
          </p:cNvPr>
          <p:cNvSpPr txBox="1"/>
          <p:nvPr/>
        </p:nvSpPr>
        <p:spPr>
          <a:xfrm>
            <a:off x="339625" y="5898453"/>
            <a:ext cx="11726169" cy="83099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#3</a:t>
            </a:r>
            <a:r>
              <a:rPr lang="en-GB" sz="2400" dirty="0">
                <a:solidFill>
                  <a:srgbClr val="00612E"/>
                </a:solidFill>
                <a:latin typeface="Aptos" panose="020B0004020202020204" pitchFamily="34" charset="0"/>
                <a:ea typeface="DengXian" panose="02010600030101010101" pitchFamily="2" charset="-122"/>
              </a:rPr>
              <a:t>: If the VI uses Error In and Out terminals, use the standard 4x2x2x4 connector pane pattern. If it doesn’t, use whichever connector pane suits best.</a:t>
            </a:r>
            <a:endParaRPr lang="en-GB" sz="2400" dirty="0">
              <a:solidFill>
                <a:srgbClr val="00612E"/>
              </a:solidFill>
              <a:effectLst/>
              <a:latin typeface="Aptos" panose="020B0004020202020204" pitchFamily="34" charset="0"/>
              <a:ea typeface="DengXian" panose="02010600030101010101" pitchFamily="2" charset="-122"/>
            </a:endParaRPr>
          </a:p>
        </p:txBody>
      </p:sp>
    </p:spTree>
    <p:extLst>
      <p:ext uri="{BB962C8B-B14F-4D97-AF65-F5344CB8AC3E}">
        <p14:creationId xmlns:p14="http://schemas.microsoft.com/office/powerpoint/2010/main" val="2969268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198" y="224536"/>
            <a:ext cx="11312607" cy="695207"/>
          </a:xfrm>
        </p:spPr>
        <p:txBody>
          <a:bodyPr>
            <a:normAutofit fontScale="90000"/>
          </a:bodyPr>
          <a:lstStyle/>
          <a:p>
            <a:r>
              <a:rPr lang="en-GB" dirty="0">
                <a:solidFill>
                  <a:srgbClr val="818104"/>
                </a:solidFill>
                <a:latin typeface="Aptos Display" panose="020B0004020202020204" pitchFamily="34" charset="0"/>
              </a:rPr>
              <a:t>There are two categories of errors in GUI applications</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13</a:t>
            </a:fld>
            <a:endParaRPr lang="en-GB" dirty="0"/>
          </a:p>
        </p:txBody>
      </p:sp>
      <p:sp>
        <p:nvSpPr>
          <p:cNvPr id="5" name="Content Placeholder 2">
            <a:extLst>
              <a:ext uri="{FF2B5EF4-FFF2-40B4-BE49-F238E27FC236}">
                <a16:creationId xmlns:a16="http://schemas.microsoft.com/office/drawing/2014/main" id="{D584955C-E14C-EE38-8ED6-15D0DB924085}"/>
              </a:ext>
            </a:extLst>
          </p:cNvPr>
          <p:cNvSpPr txBox="1">
            <a:spLocks/>
          </p:cNvSpPr>
          <p:nvPr/>
        </p:nvSpPr>
        <p:spPr>
          <a:xfrm>
            <a:off x="838199" y="919741"/>
            <a:ext cx="10515600" cy="513101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Category 1: Errors that can occur whether the application contains a bug or not.</a:t>
            </a:r>
          </a:p>
          <a:p>
            <a:pPr lvl="1"/>
            <a:r>
              <a:rPr lang="en-GB" sz="1800" dirty="0">
                <a:solidFill>
                  <a:srgbClr val="818104"/>
                </a:solidFill>
                <a:latin typeface="Aptos" panose="020B0004020202020204" pitchFamily="34" charset="0"/>
              </a:rPr>
              <a:t>These errors are always generated by interaction with external resources. An external resource is anything that is outside of the control of the application, for example: files, network connections, physical instruments. These errors can be referred to as “externally-generated errors”.</a:t>
            </a:r>
          </a:p>
          <a:p>
            <a:pPr lvl="1"/>
            <a:r>
              <a:rPr lang="en-GB" sz="1800" dirty="0">
                <a:solidFill>
                  <a:srgbClr val="818104"/>
                </a:solidFill>
                <a:latin typeface="Aptos" panose="020B0004020202020204" pitchFamily="34" charset="0"/>
              </a:rPr>
              <a:t>These errors were defined by the programmers that created the drivers or APIs that access the external resources.</a:t>
            </a:r>
          </a:p>
          <a:p>
            <a:pPr lvl="1"/>
            <a:r>
              <a:rPr lang="en-GB" sz="1800" dirty="0">
                <a:solidFill>
                  <a:srgbClr val="818104"/>
                </a:solidFill>
                <a:latin typeface="Aptos" panose="020B0004020202020204" pitchFamily="34" charset="0"/>
              </a:rPr>
              <a:t>Externally-generated errors can traverse multiple driver or API layers before they reach the top-level application.</a:t>
            </a:r>
          </a:p>
          <a:p>
            <a:pPr lvl="1"/>
            <a:r>
              <a:rPr lang="en-GB" sz="1800" dirty="0">
                <a:solidFill>
                  <a:srgbClr val="818104"/>
                </a:solidFill>
                <a:latin typeface="Aptos" panose="020B0004020202020204" pitchFamily="34" charset="0"/>
              </a:rPr>
              <a:t>Externally-generated errors are, in a sense, expected. It is to be expected that an external resource may not be available.</a:t>
            </a:r>
          </a:p>
          <a:p>
            <a:r>
              <a:rPr lang="en-GB" sz="2000" dirty="0">
                <a:solidFill>
                  <a:srgbClr val="818104"/>
                </a:solidFill>
                <a:latin typeface="Aptos" panose="020B0004020202020204" pitchFamily="34" charset="0"/>
              </a:rPr>
              <a:t>Category 2: Errors that can occur only if the application contains a bug. These are known as sanity checks or assertions.</a:t>
            </a:r>
          </a:p>
          <a:p>
            <a:pPr lvl="1"/>
            <a:r>
              <a:rPr lang="en-GB" sz="1800" dirty="0">
                <a:solidFill>
                  <a:srgbClr val="818104"/>
                </a:solidFill>
                <a:latin typeface="Aptos" panose="020B0004020202020204" pitchFamily="34" charset="0"/>
              </a:rPr>
              <a:t>These errors are defined by the programmers who create the GUI application.</a:t>
            </a:r>
          </a:p>
          <a:p>
            <a:pPr lvl="1"/>
            <a:r>
              <a:rPr lang="en-GB" sz="1800" dirty="0">
                <a:solidFill>
                  <a:srgbClr val="818104"/>
                </a:solidFill>
                <a:latin typeface="Aptos" panose="020B0004020202020204" pitchFamily="34" charset="0"/>
              </a:rPr>
              <a:t>Sanity check errors are in a sense unexpected.</a:t>
            </a:r>
            <a:endParaRPr lang="en-GB" sz="2200" dirty="0">
              <a:solidFill>
                <a:srgbClr val="818104"/>
              </a:solidFill>
              <a:latin typeface="Aptos" panose="020B0004020202020204" pitchFamily="34" charset="0"/>
            </a:endParaRPr>
          </a:p>
          <a:p>
            <a:endParaRPr lang="en-GB" sz="2200" dirty="0">
              <a:solidFill>
                <a:srgbClr val="818104"/>
              </a:solidFill>
              <a:latin typeface="Aptos" panose="020B0004020202020204" pitchFamily="34" charset="0"/>
            </a:endParaRPr>
          </a:p>
          <a:p>
            <a:r>
              <a:rPr lang="en-GB" sz="2200" dirty="0">
                <a:solidFill>
                  <a:srgbClr val="818104"/>
                </a:solidFill>
                <a:latin typeface="Aptos" panose="020B0004020202020204" pitchFamily="34" charset="0"/>
              </a:rPr>
              <a:t>Every error originates because a programmer defined this behaviour. Errors do not magically appear at random.</a:t>
            </a:r>
          </a:p>
          <a:p>
            <a:r>
              <a:rPr lang="en-GB" sz="2200" dirty="0">
                <a:solidFill>
                  <a:srgbClr val="818104"/>
                </a:solidFill>
                <a:latin typeface="Aptos" panose="020B0004020202020204" pitchFamily="34" charset="0"/>
              </a:rPr>
              <a:t>Errors are created intentionally with the purpose of conveying information to the calling layer.</a:t>
            </a:r>
          </a:p>
          <a:p>
            <a:r>
              <a:rPr lang="en-GB" sz="2200" i="1" dirty="0">
                <a:solidFill>
                  <a:srgbClr val="818104"/>
                </a:solidFill>
                <a:latin typeface="Aptos" panose="020B0004020202020204" pitchFamily="34" charset="0"/>
              </a:rPr>
              <a:t>“Every error originates inside an if-else statement.”</a:t>
            </a:r>
          </a:p>
          <a:p>
            <a:pPr lvl="1"/>
            <a:endParaRPr lang="en-GB" sz="1400" dirty="0">
              <a:solidFill>
                <a:srgbClr val="818104"/>
              </a:solidFill>
              <a:latin typeface="Aptos" panose="020B0004020202020204" pitchFamily="34" charset="0"/>
            </a:endParaRPr>
          </a:p>
        </p:txBody>
      </p:sp>
      <p:sp>
        <p:nvSpPr>
          <p:cNvPr id="3" name="Content Placeholder 2">
            <a:extLst>
              <a:ext uri="{FF2B5EF4-FFF2-40B4-BE49-F238E27FC236}">
                <a16:creationId xmlns:a16="http://schemas.microsoft.com/office/drawing/2014/main" id="{6B64F160-F892-9F9D-1D89-A28334BD018B}"/>
              </a:ext>
            </a:extLst>
          </p:cNvPr>
          <p:cNvSpPr txBox="1">
            <a:spLocks/>
          </p:cNvSpPr>
          <p:nvPr/>
        </p:nvSpPr>
        <p:spPr>
          <a:xfrm>
            <a:off x="838200" y="5189140"/>
            <a:ext cx="10515600" cy="26074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1800" dirty="0">
              <a:solidFill>
                <a:srgbClr val="818104"/>
              </a:solidFill>
              <a:latin typeface="Aptos" panose="020B0004020202020204" pitchFamily="34" charset="0"/>
            </a:endParaRPr>
          </a:p>
        </p:txBody>
      </p:sp>
    </p:spTree>
    <p:extLst>
      <p:ext uri="{BB962C8B-B14F-4D97-AF65-F5344CB8AC3E}">
        <p14:creationId xmlns:p14="http://schemas.microsoft.com/office/powerpoint/2010/main" val="250775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Category 1: Externally-generated errors</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14</a:t>
            </a:fld>
            <a:endParaRPr lang="en-GB" dirty="0"/>
          </a:p>
        </p:txBody>
      </p:sp>
      <p:sp>
        <p:nvSpPr>
          <p:cNvPr id="3" name="Content Placeholder 2">
            <a:extLst>
              <a:ext uri="{FF2B5EF4-FFF2-40B4-BE49-F238E27FC236}">
                <a16:creationId xmlns:a16="http://schemas.microsoft.com/office/drawing/2014/main" id="{6B64F160-F892-9F9D-1D89-A28334BD018B}"/>
              </a:ext>
            </a:extLst>
          </p:cNvPr>
          <p:cNvSpPr txBox="1">
            <a:spLocks/>
          </p:cNvSpPr>
          <p:nvPr/>
        </p:nvSpPr>
        <p:spPr>
          <a:xfrm>
            <a:off x="838200" y="5189140"/>
            <a:ext cx="10515600" cy="26074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sz="1800" dirty="0">
              <a:solidFill>
                <a:srgbClr val="818104"/>
              </a:solidFill>
              <a:latin typeface="Aptos" panose="020B0004020202020204" pitchFamily="34" charset="0"/>
            </a:endParaRPr>
          </a:p>
        </p:txBody>
      </p:sp>
      <p:sp>
        <p:nvSpPr>
          <p:cNvPr id="6" name="TextBox 5">
            <a:extLst>
              <a:ext uri="{FF2B5EF4-FFF2-40B4-BE49-F238E27FC236}">
                <a16:creationId xmlns:a16="http://schemas.microsoft.com/office/drawing/2014/main" id="{D6EF1CDF-1B42-9985-EC13-A24D47688178}"/>
              </a:ext>
            </a:extLst>
          </p:cNvPr>
          <p:cNvSpPr txBox="1"/>
          <p:nvPr/>
        </p:nvSpPr>
        <p:spPr>
          <a:xfrm>
            <a:off x="232915" y="838312"/>
            <a:ext cx="11726169" cy="1077218"/>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#4</a:t>
            </a:r>
            <a:r>
              <a:rPr lang="en-GB" sz="2400" dirty="0">
                <a:solidFill>
                  <a:srgbClr val="00612E"/>
                </a:solidFill>
                <a:latin typeface="Aptos" panose="020B0004020202020204" pitchFamily="34" charset="0"/>
                <a:ea typeface="DengXian" panose="02010600030101010101" pitchFamily="2" charset="-122"/>
              </a:rPr>
              <a:t>: Externally-generated errors should be handled locally, close to the source of the error. </a:t>
            </a:r>
            <a:r>
              <a:rPr lang="en-GB" sz="1600" dirty="0">
                <a:solidFill>
                  <a:srgbClr val="00612E"/>
                </a:solidFill>
                <a:latin typeface="Aptos" panose="020B0004020202020204" pitchFamily="34" charset="0"/>
                <a:ea typeface="DengXian" panose="02010600030101010101" pitchFamily="2" charset="-122"/>
              </a:rPr>
              <a:t>For examples: Retry operation n times, retry indefinitely, or convert error into explanatory user-message such as “Please make sure &lt;filename here&gt; is located in &lt;folder path here&gt;.”</a:t>
            </a:r>
            <a:endParaRPr lang="en-GB" sz="1600" dirty="0">
              <a:solidFill>
                <a:srgbClr val="00612E"/>
              </a:solidFill>
              <a:effectLst/>
              <a:latin typeface="Aptos" panose="020B0004020202020204" pitchFamily="34" charset="0"/>
              <a:ea typeface="DengXian" panose="02010600030101010101" pitchFamily="2" charset="-122"/>
            </a:endParaRPr>
          </a:p>
        </p:txBody>
      </p:sp>
      <p:sp>
        <p:nvSpPr>
          <p:cNvPr id="9" name="TextBox 8">
            <a:extLst>
              <a:ext uri="{FF2B5EF4-FFF2-40B4-BE49-F238E27FC236}">
                <a16:creationId xmlns:a16="http://schemas.microsoft.com/office/drawing/2014/main" id="{B2696E17-D570-D203-C5A8-F7BE323EE6D4}"/>
              </a:ext>
            </a:extLst>
          </p:cNvPr>
          <p:cNvSpPr txBox="1"/>
          <p:nvPr/>
        </p:nvSpPr>
        <p:spPr>
          <a:xfrm>
            <a:off x="232914" y="5095733"/>
            <a:ext cx="11726169" cy="1077218"/>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#6</a:t>
            </a:r>
            <a:r>
              <a:rPr lang="en-GB" sz="2400" dirty="0">
                <a:solidFill>
                  <a:srgbClr val="00612E"/>
                </a:solidFill>
                <a:latin typeface="Aptos" panose="020B0004020202020204" pitchFamily="34" charset="0"/>
                <a:ea typeface="DengXian" panose="02010600030101010101" pitchFamily="2" charset="-122"/>
              </a:rPr>
              <a:t>: Be prepared for externally-generated errors to occur at each and every call to a node or VI that relies on an external resource. </a:t>
            </a:r>
          </a:p>
          <a:p>
            <a:r>
              <a:rPr lang="en-GB" sz="1600" i="1" dirty="0">
                <a:solidFill>
                  <a:srgbClr val="00612E"/>
                </a:solidFill>
                <a:latin typeface="Aptos" panose="020B0004020202020204" pitchFamily="34" charset="0"/>
                <a:ea typeface="DengXian" panose="02010600030101010101" pitchFamily="2" charset="-122"/>
              </a:rPr>
              <a:t>“Errors don’t occur just at </a:t>
            </a:r>
            <a:r>
              <a:rPr lang="en-GB" sz="1600" b="1" i="1" dirty="0">
                <a:solidFill>
                  <a:srgbClr val="00612E"/>
                </a:solidFill>
                <a:latin typeface="Aptos" panose="020B0004020202020204" pitchFamily="34" charset="0"/>
                <a:ea typeface="DengXian" panose="02010600030101010101" pitchFamily="2" charset="-122"/>
              </a:rPr>
              <a:t>Open/Create/Replace File</a:t>
            </a:r>
            <a:r>
              <a:rPr lang="en-GB" sz="1600" i="1" dirty="0">
                <a:solidFill>
                  <a:srgbClr val="00612E"/>
                </a:solidFill>
                <a:latin typeface="Aptos" panose="020B0004020202020204" pitchFamily="34" charset="0"/>
                <a:ea typeface="DengXian" panose="02010600030101010101" pitchFamily="2" charset="-122"/>
              </a:rPr>
              <a:t>, they can occur whenever you call </a:t>
            </a:r>
            <a:r>
              <a:rPr lang="en-GB" sz="1600" b="1" i="1" dirty="0">
                <a:solidFill>
                  <a:srgbClr val="00612E"/>
                </a:solidFill>
                <a:latin typeface="Aptos" panose="020B0004020202020204" pitchFamily="34" charset="0"/>
                <a:ea typeface="DengXian" panose="02010600030101010101" pitchFamily="2" charset="-122"/>
              </a:rPr>
              <a:t>Read from Text File</a:t>
            </a:r>
            <a:r>
              <a:rPr lang="en-GB" sz="1600" i="1" dirty="0">
                <a:solidFill>
                  <a:srgbClr val="00612E"/>
                </a:solidFill>
                <a:latin typeface="Aptos" panose="020B0004020202020204" pitchFamily="34" charset="0"/>
                <a:ea typeface="DengXian" panose="02010600030101010101" pitchFamily="2" charset="-122"/>
              </a:rPr>
              <a:t> or </a:t>
            </a:r>
            <a:r>
              <a:rPr lang="en-GB" sz="1600" b="1" i="1" dirty="0">
                <a:solidFill>
                  <a:srgbClr val="00612E"/>
                </a:solidFill>
                <a:latin typeface="Aptos" panose="020B0004020202020204" pitchFamily="34" charset="0"/>
                <a:ea typeface="DengXian" panose="02010600030101010101" pitchFamily="2" charset="-122"/>
              </a:rPr>
              <a:t>Write to Text File</a:t>
            </a:r>
            <a:r>
              <a:rPr lang="en-GB" sz="1600" i="1" dirty="0">
                <a:solidFill>
                  <a:srgbClr val="00612E"/>
                </a:solidFill>
                <a:latin typeface="Aptos" panose="020B0004020202020204" pitchFamily="34" charset="0"/>
                <a:ea typeface="DengXian" panose="02010600030101010101" pitchFamily="2" charset="-122"/>
              </a:rPr>
              <a:t>.”</a:t>
            </a:r>
            <a:endParaRPr lang="en-GB" sz="1600" i="1" dirty="0">
              <a:solidFill>
                <a:srgbClr val="00612E"/>
              </a:solidFill>
              <a:effectLst/>
              <a:latin typeface="Aptos" panose="020B0004020202020204" pitchFamily="34" charset="0"/>
              <a:ea typeface="DengXian" panose="02010600030101010101" pitchFamily="2" charset="-122"/>
            </a:endParaRPr>
          </a:p>
        </p:txBody>
      </p:sp>
      <p:sp>
        <p:nvSpPr>
          <p:cNvPr id="7" name="TextBox 6">
            <a:extLst>
              <a:ext uri="{FF2B5EF4-FFF2-40B4-BE49-F238E27FC236}">
                <a16:creationId xmlns:a16="http://schemas.microsoft.com/office/drawing/2014/main" id="{2039450D-45D2-EEEC-87F8-C2D1DA91D648}"/>
              </a:ext>
            </a:extLst>
          </p:cNvPr>
          <p:cNvSpPr txBox="1"/>
          <p:nvPr/>
        </p:nvSpPr>
        <p:spPr>
          <a:xfrm>
            <a:off x="232914" y="2030530"/>
            <a:ext cx="11726169" cy="83099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#5</a:t>
            </a:r>
            <a:r>
              <a:rPr lang="en-GB" sz="2400" dirty="0">
                <a:solidFill>
                  <a:srgbClr val="00612E"/>
                </a:solidFill>
                <a:latin typeface="Aptos" panose="020B0004020202020204" pitchFamily="34" charset="0"/>
                <a:ea typeface="DengXian" panose="02010600030101010101" pitchFamily="2" charset="-122"/>
              </a:rPr>
              <a:t>: See the </a:t>
            </a:r>
            <a:r>
              <a:rPr lang="en-US" sz="2400" dirty="0">
                <a:solidFill>
                  <a:srgbClr val="818104"/>
                </a:solidFill>
                <a:latin typeface="Aptos" panose="020B0004020202020204" pitchFamily="34" charset="0"/>
                <a:hlinkClick r:id="rId3"/>
              </a:rPr>
              <a:t>NI LabVIEW Error Responses.pdf</a:t>
            </a:r>
            <a:r>
              <a:rPr lang="en-GB" sz="2400" dirty="0">
                <a:solidFill>
                  <a:srgbClr val="00612E"/>
                </a:solidFill>
                <a:latin typeface="Aptos" panose="020B0004020202020204" pitchFamily="34" charset="0"/>
                <a:ea typeface="DengXian" panose="02010600030101010101" pitchFamily="2" charset="-122"/>
              </a:rPr>
              <a:t> for several examples of handling errors locally.</a:t>
            </a:r>
            <a:endParaRPr lang="en-GB" sz="2400" dirty="0">
              <a:solidFill>
                <a:srgbClr val="00612E"/>
              </a:solidFill>
              <a:effectLst/>
              <a:latin typeface="Aptos" panose="020B0004020202020204" pitchFamily="34" charset="0"/>
              <a:ea typeface="DengXian" panose="02010600030101010101" pitchFamily="2" charset="-122"/>
            </a:endParaRPr>
          </a:p>
        </p:txBody>
      </p:sp>
      <p:sp>
        <p:nvSpPr>
          <p:cNvPr id="8" name="Title 1">
            <a:extLst>
              <a:ext uri="{FF2B5EF4-FFF2-40B4-BE49-F238E27FC236}">
                <a16:creationId xmlns:a16="http://schemas.microsoft.com/office/drawing/2014/main" id="{5D6E24A9-6C80-9345-0754-38B9265A3081}"/>
              </a:ext>
            </a:extLst>
          </p:cNvPr>
          <p:cNvSpPr txBox="1">
            <a:spLocks/>
          </p:cNvSpPr>
          <p:nvPr/>
        </p:nvSpPr>
        <p:spPr>
          <a:xfrm>
            <a:off x="2902577" y="3708516"/>
            <a:ext cx="5801961" cy="277077"/>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1400" dirty="0">
              <a:solidFill>
                <a:srgbClr val="818104"/>
              </a:solidFill>
              <a:latin typeface="Aptos" panose="020B0004020202020204" pitchFamily="34" charset="0"/>
            </a:endParaRPr>
          </a:p>
        </p:txBody>
      </p:sp>
      <p:pic>
        <p:nvPicPr>
          <p:cNvPr id="10" name="Picture 9" descr="A diagram of a error&#10;&#10;Description automatically generated">
            <a:extLst>
              <a:ext uri="{FF2B5EF4-FFF2-40B4-BE49-F238E27FC236}">
                <a16:creationId xmlns:a16="http://schemas.microsoft.com/office/drawing/2014/main" id="{C69B92EE-24D7-1E41-6A7A-8BFC179C3C3A}"/>
              </a:ext>
            </a:extLst>
          </p:cNvPr>
          <p:cNvPicPr>
            <a:picLocks noChangeAspect="1"/>
          </p:cNvPicPr>
          <p:nvPr/>
        </p:nvPicPr>
        <p:blipFill>
          <a:blip r:embed="rId4">
            <a:extLst>
              <a:ext uri="{28A0092B-C50C-407E-A947-70E740481C1C}">
                <a14:useLocalDpi xmlns:a14="http://schemas.microsoft.com/office/drawing/2010/main" val="0"/>
              </a:ext>
            </a:extLst>
          </a:blip>
          <a:srcRect b="49435"/>
          <a:stretch/>
        </p:blipFill>
        <p:spPr>
          <a:xfrm>
            <a:off x="3215998" y="2956005"/>
            <a:ext cx="5760000" cy="2059176"/>
          </a:xfrm>
          <a:prstGeom prst="rect">
            <a:avLst/>
          </a:prstGeom>
          <a:ln>
            <a:solidFill>
              <a:schemeClr val="bg1">
                <a:lumMod val="50000"/>
              </a:schemeClr>
            </a:solidFill>
          </a:ln>
        </p:spPr>
      </p:pic>
    </p:spTree>
    <p:extLst>
      <p:ext uri="{BB962C8B-B14F-4D97-AF65-F5344CB8AC3E}">
        <p14:creationId xmlns:p14="http://schemas.microsoft.com/office/powerpoint/2010/main" val="3790295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15</a:t>
            </a:fld>
            <a:endParaRPr lang="en-GB" dirty="0"/>
          </a:p>
        </p:txBody>
      </p:sp>
      <p:sp>
        <p:nvSpPr>
          <p:cNvPr id="8" name="TextBox 7">
            <a:extLst>
              <a:ext uri="{FF2B5EF4-FFF2-40B4-BE49-F238E27FC236}">
                <a16:creationId xmlns:a16="http://schemas.microsoft.com/office/drawing/2014/main" id="{EFE751F5-3F7A-74B2-99BD-0A393E68AE8C}"/>
              </a:ext>
            </a:extLst>
          </p:cNvPr>
          <p:cNvSpPr txBox="1"/>
          <p:nvPr/>
        </p:nvSpPr>
        <p:spPr>
          <a:xfrm>
            <a:off x="232914" y="1922292"/>
            <a:ext cx="11726169" cy="83099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#8</a:t>
            </a:r>
            <a:r>
              <a:rPr lang="en-GB" sz="2400" dirty="0">
                <a:solidFill>
                  <a:srgbClr val="00612E"/>
                </a:solidFill>
                <a:latin typeface="Aptos" panose="020B0004020202020204" pitchFamily="34" charset="0"/>
                <a:ea typeface="DengXian" panose="02010600030101010101" pitchFamily="2" charset="-122"/>
              </a:rPr>
              <a:t>: Sanity check error messages should explain the failure reason </a:t>
            </a:r>
            <a:r>
              <a:rPr lang="en-GB" sz="2400" i="1" u="sng" dirty="0">
                <a:solidFill>
                  <a:srgbClr val="00612E"/>
                </a:solidFill>
                <a:latin typeface="Aptos" panose="020B0004020202020204" pitchFamily="34" charset="0"/>
                <a:ea typeface="DengXian" panose="02010600030101010101" pitchFamily="2" charset="-122"/>
              </a:rPr>
              <a:t>in detail</a:t>
            </a:r>
            <a:r>
              <a:rPr lang="en-GB" sz="2400" dirty="0">
                <a:solidFill>
                  <a:srgbClr val="00612E"/>
                </a:solidFill>
                <a:latin typeface="Aptos" panose="020B0004020202020204" pitchFamily="34" charset="0"/>
                <a:ea typeface="DengXian" panose="02010600030101010101" pitchFamily="2" charset="-122"/>
              </a:rPr>
              <a:t>.</a:t>
            </a:r>
          </a:p>
          <a:p>
            <a:r>
              <a:rPr lang="en-GB" sz="2400" i="1" dirty="0">
                <a:solidFill>
                  <a:srgbClr val="00612E"/>
                </a:solidFill>
                <a:latin typeface="Aptos" panose="020B0004020202020204" pitchFamily="34" charset="0"/>
                <a:ea typeface="DengXian" panose="02010600030101010101" pitchFamily="2" charset="-122"/>
              </a:rPr>
              <a:t>“A bug identified by an informative error message is a bug half solved.”</a:t>
            </a:r>
            <a:endParaRPr lang="en-GB" sz="2400" i="1" dirty="0">
              <a:solidFill>
                <a:srgbClr val="00612E"/>
              </a:solidFill>
              <a:effectLst/>
              <a:latin typeface="Aptos" panose="020B0004020202020204" pitchFamily="34" charset="0"/>
              <a:ea typeface="DengXian" panose="02010600030101010101" pitchFamily="2" charset="-122"/>
            </a:endParaRPr>
          </a:p>
        </p:txBody>
      </p:sp>
      <p:sp>
        <p:nvSpPr>
          <p:cNvPr id="11" name="TextBox 10">
            <a:extLst>
              <a:ext uri="{FF2B5EF4-FFF2-40B4-BE49-F238E27FC236}">
                <a16:creationId xmlns:a16="http://schemas.microsoft.com/office/drawing/2014/main" id="{65D194FD-74BB-84ED-6B2C-8E1A4F2CC93F}"/>
              </a:ext>
            </a:extLst>
          </p:cNvPr>
          <p:cNvSpPr txBox="1"/>
          <p:nvPr/>
        </p:nvSpPr>
        <p:spPr>
          <a:xfrm>
            <a:off x="232914" y="919743"/>
            <a:ext cx="11726169" cy="83099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#7</a:t>
            </a:r>
            <a:r>
              <a:rPr lang="en-GB" sz="2400" dirty="0">
                <a:solidFill>
                  <a:srgbClr val="00612E"/>
                </a:solidFill>
                <a:latin typeface="Aptos" panose="020B0004020202020204" pitchFamily="34" charset="0"/>
                <a:ea typeface="DengXian" panose="02010600030101010101" pitchFamily="2" charset="-122"/>
              </a:rPr>
              <a:t>: Sanity checks are a useful defensive programming technique. Do create sanity checks (assertions). They lead to more reliable code.</a:t>
            </a:r>
            <a:endParaRPr lang="en-GB" sz="2400" dirty="0">
              <a:solidFill>
                <a:srgbClr val="00612E"/>
              </a:solidFill>
              <a:effectLst/>
              <a:latin typeface="Aptos" panose="020B0004020202020204" pitchFamily="34" charset="0"/>
              <a:ea typeface="DengXian" panose="02010600030101010101" pitchFamily="2" charset="-122"/>
            </a:endParaRPr>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Category 2: Sanity check errors</a:t>
            </a:r>
          </a:p>
        </p:txBody>
      </p:sp>
      <p:grpSp>
        <p:nvGrpSpPr>
          <p:cNvPr id="28" name="Group 27">
            <a:extLst>
              <a:ext uri="{FF2B5EF4-FFF2-40B4-BE49-F238E27FC236}">
                <a16:creationId xmlns:a16="http://schemas.microsoft.com/office/drawing/2014/main" id="{EEACF750-C3A3-C204-4B33-B6572789CF49}"/>
              </a:ext>
            </a:extLst>
          </p:cNvPr>
          <p:cNvGrpSpPr/>
          <p:nvPr/>
        </p:nvGrpSpPr>
        <p:grpSpPr>
          <a:xfrm>
            <a:off x="152345" y="2840579"/>
            <a:ext cx="11691992" cy="3004121"/>
            <a:chOff x="152345" y="2840579"/>
            <a:chExt cx="11691992" cy="3004121"/>
          </a:xfrm>
        </p:grpSpPr>
        <p:grpSp>
          <p:nvGrpSpPr>
            <p:cNvPr id="18" name="Group 17">
              <a:extLst>
                <a:ext uri="{FF2B5EF4-FFF2-40B4-BE49-F238E27FC236}">
                  <a16:creationId xmlns:a16="http://schemas.microsoft.com/office/drawing/2014/main" id="{F0ADCD01-94AD-23B5-1DE6-78B9D9234A17}"/>
                </a:ext>
              </a:extLst>
            </p:cNvPr>
            <p:cNvGrpSpPr/>
            <p:nvPr/>
          </p:nvGrpSpPr>
          <p:grpSpPr>
            <a:xfrm>
              <a:off x="152345" y="3580219"/>
              <a:ext cx="4982025" cy="2247180"/>
              <a:chOff x="232914" y="2819678"/>
              <a:chExt cx="4982025" cy="2247180"/>
            </a:xfrm>
          </p:grpSpPr>
          <p:sp>
            <p:nvSpPr>
              <p:cNvPr id="16" name="Rectangle: Rounded Corners 15">
                <a:extLst>
                  <a:ext uri="{FF2B5EF4-FFF2-40B4-BE49-F238E27FC236}">
                    <a16:creationId xmlns:a16="http://schemas.microsoft.com/office/drawing/2014/main" id="{158382DD-4C15-241B-EB19-80097CF62608}"/>
                  </a:ext>
                </a:extLst>
              </p:cNvPr>
              <p:cNvSpPr/>
              <p:nvPr/>
            </p:nvSpPr>
            <p:spPr>
              <a:xfrm>
                <a:off x="232915" y="2819678"/>
                <a:ext cx="4982024" cy="2247180"/>
              </a:xfrm>
              <a:prstGeom prst="roundRect">
                <a:avLst/>
              </a:prstGeom>
              <a:solidFill>
                <a:srgbClr val="FFEB9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5" name="Picture 14" descr="A computer screen shot of a computer&#10;&#10;Description automatically generated">
                <a:extLst>
                  <a:ext uri="{FF2B5EF4-FFF2-40B4-BE49-F238E27FC236}">
                    <a16:creationId xmlns:a16="http://schemas.microsoft.com/office/drawing/2014/main" id="{AD8E2A01-463B-210D-16A9-F3CCB2493F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363" y="2969866"/>
                <a:ext cx="4591286" cy="1530429"/>
              </a:xfrm>
              <a:prstGeom prst="rect">
                <a:avLst/>
              </a:prstGeom>
              <a:ln>
                <a:solidFill>
                  <a:schemeClr val="bg1">
                    <a:lumMod val="50000"/>
                  </a:schemeClr>
                </a:solidFill>
              </a:ln>
            </p:spPr>
          </p:pic>
          <p:sp>
            <p:nvSpPr>
              <p:cNvPr id="17" name="TextBox 16">
                <a:extLst>
                  <a:ext uri="{FF2B5EF4-FFF2-40B4-BE49-F238E27FC236}">
                    <a16:creationId xmlns:a16="http://schemas.microsoft.com/office/drawing/2014/main" id="{194A23BF-8B39-E927-6143-5ADC77D29CFB}"/>
                  </a:ext>
                </a:extLst>
              </p:cNvPr>
              <p:cNvSpPr txBox="1"/>
              <p:nvPr/>
            </p:nvSpPr>
            <p:spPr>
              <a:xfrm>
                <a:off x="232914" y="4420527"/>
                <a:ext cx="4982025" cy="646331"/>
              </a:xfrm>
              <a:prstGeom prst="rect">
                <a:avLst/>
              </a:prstGeom>
              <a:noFill/>
            </p:spPr>
            <p:txBody>
              <a:bodyPr wrap="square" rtlCol="0">
                <a:spAutoFit/>
              </a:bodyPr>
              <a:lstStyle/>
              <a:p>
                <a:pPr algn="ctr"/>
                <a:r>
                  <a:rPr lang="en-GB" sz="3600" b="1" dirty="0">
                    <a:solidFill>
                      <a:srgbClr val="9C5724"/>
                    </a:solidFill>
                    <a:latin typeface="Aptos" panose="020B0004020202020204" pitchFamily="34" charset="0"/>
                    <a:ea typeface="DengXian" panose="02010600030101010101" pitchFamily="2" charset="-122"/>
                  </a:rPr>
                  <a:t>Ok</a:t>
                </a:r>
                <a:endParaRPr lang="en-GB" sz="1800" b="1" dirty="0">
                  <a:solidFill>
                    <a:srgbClr val="9C5724"/>
                  </a:solidFill>
                  <a:effectLst/>
                  <a:latin typeface="Aptos" panose="020B0004020202020204" pitchFamily="34" charset="0"/>
                  <a:ea typeface="DengXian" panose="02010600030101010101" pitchFamily="2" charset="-122"/>
                </a:endParaRPr>
              </a:p>
            </p:txBody>
          </p:sp>
        </p:grpSp>
        <p:grpSp>
          <p:nvGrpSpPr>
            <p:cNvPr id="26" name="Group 25">
              <a:extLst>
                <a:ext uri="{FF2B5EF4-FFF2-40B4-BE49-F238E27FC236}">
                  <a16:creationId xmlns:a16="http://schemas.microsoft.com/office/drawing/2014/main" id="{7094C3D3-7D20-A670-676A-F71213859F78}"/>
                </a:ext>
              </a:extLst>
            </p:cNvPr>
            <p:cNvGrpSpPr/>
            <p:nvPr/>
          </p:nvGrpSpPr>
          <p:grpSpPr>
            <a:xfrm>
              <a:off x="5326290" y="2840579"/>
              <a:ext cx="6518047" cy="3004121"/>
              <a:chOff x="5326290" y="2840579"/>
              <a:chExt cx="6518047" cy="3004121"/>
            </a:xfrm>
          </p:grpSpPr>
          <p:sp>
            <p:nvSpPr>
              <p:cNvPr id="23" name="Rectangle: Rounded Corners 22">
                <a:extLst>
                  <a:ext uri="{FF2B5EF4-FFF2-40B4-BE49-F238E27FC236}">
                    <a16:creationId xmlns:a16="http://schemas.microsoft.com/office/drawing/2014/main" id="{61D96B47-C130-83EA-4724-D42F6B8FDE4A}"/>
                  </a:ext>
                </a:extLst>
              </p:cNvPr>
              <p:cNvSpPr/>
              <p:nvPr/>
            </p:nvSpPr>
            <p:spPr>
              <a:xfrm>
                <a:off x="5326290" y="2840579"/>
                <a:ext cx="6518047" cy="2986820"/>
              </a:xfrm>
              <a:prstGeom prst="roundRect">
                <a:avLst/>
              </a:prstGeom>
              <a:solidFill>
                <a:srgbClr val="C6EF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 name="Picture 19" descr="A screenshot of a computer program&#10;&#10;Description automatically generated">
                <a:extLst>
                  <a:ext uri="{FF2B5EF4-FFF2-40B4-BE49-F238E27FC236}">
                    <a16:creationId xmlns:a16="http://schemas.microsoft.com/office/drawing/2014/main" id="{60977D33-3ED6-6FD1-B853-18B83A6DDC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49753" y="2969866"/>
                <a:ext cx="6102664" cy="2292468"/>
              </a:xfrm>
              <a:prstGeom prst="rect">
                <a:avLst/>
              </a:prstGeom>
              <a:ln>
                <a:solidFill>
                  <a:schemeClr val="bg1">
                    <a:lumMod val="50000"/>
                  </a:schemeClr>
                </a:solidFill>
              </a:ln>
            </p:spPr>
          </p:pic>
          <p:sp>
            <p:nvSpPr>
              <p:cNvPr id="25" name="TextBox 24">
                <a:extLst>
                  <a:ext uri="{FF2B5EF4-FFF2-40B4-BE49-F238E27FC236}">
                    <a16:creationId xmlns:a16="http://schemas.microsoft.com/office/drawing/2014/main" id="{396C688B-E845-51C7-4C7D-84D1BD532912}"/>
                  </a:ext>
                </a:extLst>
              </p:cNvPr>
              <p:cNvSpPr txBox="1"/>
              <p:nvPr/>
            </p:nvSpPr>
            <p:spPr>
              <a:xfrm>
                <a:off x="6110072" y="5198369"/>
                <a:ext cx="4982025" cy="646331"/>
              </a:xfrm>
              <a:prstGeom prst="rect">
                <a:avLst/>
              </a:prstGeom>
              <a:noFill/>
            </p:spPr>
            <p:txBody>
              <a:bodyPr wrap="square" rtlCol="0">
                <a:spAutoFit/>
              </a:bodyPr>
              <a:lstStyle/>
              <a:p>
                <a:pPr algn="ctr"/>
                <a:r>
                  <a:rPr lang="en-GB" sz="3600" b="1" dirty="0">
                    <a:solidFill>
                      <a:srgbClr val="00612E"/>
                    </a:solidFill>
                    <a:latin typeface="Aptos" panose="020B0004020202020204" pitchFamily="34" charset="0"/>
                    <a:ea typeface="DengXian" panose="02010600030101010101" pitchFamily="2" charset="-122"/>
                  </a:rPr>
                  <a:t>Good</a:t>
                </a:r>
                <a:endParaRPr lang="en-GB" sz="1800" b="1" dirty="0">
                  <a:solidFill>
                    <a:srgbClr val="00612E"/>
                  </a:solidFill>
                  <a:effectLst/>
                  <a:latin typeface="Aptos" panose="020B0004020202020204" pitchFamily="34" charset="0"/>
                  <a:ea typeface="DengXian" panose="02010600030101010101" pitchFamily="2" charset="-122"/>
                </a:endParaRPr>
              </a:p>
            </p:txBody>
          </p:sp>
        </p:grpSp>
      </p:grpSp>
      <p:grpSp>
        <p:nvGrpSpPr>
          <p:cNvPr id="5" name="Group 4">
            <a:extLst>
              <a:ext uri="{FF2B5EF4-FFF2-40B4-BE49-F238E27FC236}">
                <a16:creationId xmlns:a16="http://schemas.microsoft.com/office/drawing/2014/main" id="{56D41450-CF7D-DCDA-290F-C9F0475E9BB9}"/>
              </a:ext>
            </a:extLst>
          </p:cNvPr>
          <p:cNvGrpSpPr/>
          <p:nvPr/>
        </p:nvGrpSpPr>
        <p:grpSpPr>
          <a:xfrm>
            <a:off x="118199" y="5913464"/>
            <a:ext cx="8497165" cy="720000"/>
            <a:chOff x="118199" y="5913464"/>
            <a:chExt cx="8497165" cy="720000"/>
          </a:xfrm>
        </p:grpSpPr>
        <p:sp>
          <p:nvSpPr>
            <p:cNvPr id="27" name="TextBox 26">
              <a:extLst>
                <a:ext uri="{FF2B5EF4-FFF2-40B4-BE49-F238E27FC236}">
                  <a16:creationId xmlns:a16="http://schemas.microsoft.com/office/drawing/2014/main" id="{30CB29D4-3570-663C-B476-8C13F7B28E66}"/>
                </a:ext>
              </a:extLst>
            </p:cNvPr>
            <p:cNvSpPr txBox="1"/>
            <p:nvPr/>
          </p:nvSpPr>
          <p:spPr>
            <a:xfrm>
              <a:off x="892969" y="5938257"/>
              <a:ext cx="7722395" cy="646331"/>
            </a:xfrm>
            <a:prstGeom prst="rect">
              <a:avLst/>
            </a:prstGeom>
            <a:solidFill>
              <a:srgbClr val="FFEB9C"/>
            </a:solidFill>
            <a:ln w="28575">
              <a:solidFill>
                <a:srgbClr val="9C5724"/>
              </a:solidFill>
            </a:ln>
          </p:spPr>
          <p:txBody>
            <a:bodyPr wrap="square" rtlCol="0">
              <a:spAutoFit/>
            </a:bodyPr>
            <a:lstStyle/>
            <a:p>
              <a:r>
                <a:rPr lang="en-GB" b="1" dirty="0">
                  <a:solidFill>
                    <a:srgbClr val="9C5724"/>
                  </a:solidFill>
                  <a:latin typeface="Aptos" panose="020B0004020202020204" pitchFamily="34" charset="0"/>
                  <a:ea typeface="DengXian" panose="02010600030101010101" pitchFamily="2" charset="-122"/>
                </a:rPr>
                <a:t>Warning</a:t>
              </a:r>
              <a:r>
                <a:rPr lang="en-GB" dirty="0">
                  <a:solidFill>
                    <a:srgbClr val="9C5724"/>
                  </a:solidFill>
                  <a:latin typeface="Aptos" panose="020B0004020202020204" pitchFamily="34" charset="0"/>
                  <a:ea typeface="DengXian" panose="02010600030101010101" pitchFamily="2" charset="-122"/>
                </a:rPr>
                <a:t>: Creating high-quality error messages can often take longer than implementing the “happy case” functionality on the other side of the check.</a:t>
              </a:r>
              <a:endParaRPr lang="en-GB" sz="1200" i="1" dirty="0">
                <a:solidFill>
                  <a:srgbClr val="9C5724"/>
                </a:solidFill>
                <a:effectLst/>
                <a:latin typeface="Aptos" panose="020B0004020202020204" pitchFamily="34" charset="0"/>
                <a:ea typeface="DengXian" panose="02010600030101010101" pitchFamily="2" charset="-122"/>
              </a:endParaRPr>
            </a:p>
          </p:txBody>
        </p:sp>
        <p:pic>
          <p:nvPicPr>
            <p:cNvPr id="3" name="Graphic 2" descr="Warning outline">
              <a:extLst>
                <a:ext uri="{FF2B5EF4-FFF2-40B4-BE49-F238E27FC236}">
                  <a16:creationId xmlns:a16="http://schemas.microsoft.com/office/drawing/2014/main" id="{2CC11EB3-7A4A-D820-FBBE-A851BFDBF8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8199" y="5913464"/>
              <a:ext cx="720000" cy="720000"/>
            </a:xfrm>
            <a:prstGeom prst="rect">
              <a:avLst/>
            </a:prstGeom>
          </p:spPr>
        </p:pic>
      </p:grpSp>
    </p:spTree>
    <p:extLst>
      <p:ext uri="{BB962C8B-B14F-4D97-AF65-F5344CB8AC3E}">
        <p14:creationId xmlns:p14="http://schemas.microsoft.com/office/powerpoint/2010/main" val="17099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16</a:t>
            </a:fld>
            <a:endParaRPr lang="en-GB" dirty="0"/>
          </a:p>
        </p:txBody>
      </p:sp>
      <p:sp>
        <p:nvSpPr>
          <p:cNvPr id="12" name="TextBox 11">
            <a:extLst>
              <a:ext uri="{FF2B5EF4-FFF2-40B4-BE49-F238E27FC236}">
                <a16:creationId xmlns:a16="http://schemas.microsoft.com/office/drawing/2014/main" id="{EFE751F5-3F7A-74B2-99BD-0A393E68AE8C}"/>
              </a:ext>
            </a:extLst>
          </p:cNvPr>
          <p:cNvSpPr txBox="1"/>
          <p:nvPr/>
        </p:nvSpPr>
        <p:spPr>
          <a:xfrm>
            <a:off x="232914" y="1017459"/>
            <a:ext cx="11726169" cy="830997"/>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#9</a:t>
            </a:r>
            <a:r>
              <a:rPr lang="en-GB" sz="2400" dirty="0">
                <a:solidFill>
                  <a:srgbClr val="00612E"/>
                </a:solidFill>
                <a:latin typeface="Aptos" panose="020B0004020202020204" pitchFamily="34" charset="0"/>
                <a:ea typeface="DengXian" panose="02010600030101010101" pitchFamily="2" charset="-122"/>
              </a:rPr>
              <a:t>: Sanity check errors should reach the application-wide (global) error handler. It does not make sense to handle or clear these errors locally.</a:t>
            </a:r>
            <a:endParaRPr lang="en-GB" sz="2400" dirty="0">
              <a:solidFill>
                <a:srgbClr val="00612E"/>
              </a:solidFill>
              <a:effectLst/>
              <a:latin typeface="Aptos" panose="020B0004020202020204" pitchFamily="34" charset="0"/>
              <a:ea typeface="DengXian" panose="02010600030101010101" pitchFamily="2" charset="-122"/>
            </a:endParaRPr>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Category 2: Sanity check errors (continued)</a:t>
            </a:r>
          </a:p>
        </p:txBody>
      </p:sp>
      <p:sp>
        <p:nvSpPr>
          <p:cNvPr id="3" name="Title 1">
            <a:extLst>
              <a:ext uri="{FF2B5EF4-FFF2-40B4-BE49-F238E27FC236}">
                <a16:creationId xmlns:a16="http://schemas.microsoft.com/office/drawing/2014/main" id="{3D70A954-6B79-6564-F5F4-5D032B9082C0}"/>
              </a:ext>
            </a:extLst>
          </p:cNvPr>
          <p:cNvSpPr txBox="1">
            <a:spLocks/>
          </p:cNvSpPr>
          <p:nvPr/>
        </p:nvSpPr>
        <p:spPr>
          <a:xfrm>
            <a:off x="838199" y="2096198"/>
            <a:ext cx="10515600" cy="69520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solidFill>
                  <a:srgbClr val="818104"/>
                </a:solidFill>
                <a:latin typeface="Aptos Display" panose="020B0004020202020204" pitchFamily="34" charset="0"/>
              </a:rPr>
              <a:t>App-wide Error Handlers</a:t>
            </a:r>
          </a:p>
        </p:txBody>
      </p:sp>
      <p:sp>
        <p:nvSpPr>
          <p:cNvPr id="5" name="TextBox 4">
            <a:extLst>
              <a:ext uri="{FF2B5EF4-FFF2-40B4-BE49-F238E27FC236}">
                <a16:creationId xmlns:a16="http://schemas.microsoft.com/office/drawing/2014/main" id="{42B3FA11-003C-36E9-1EFD-F16C25E837D5}"/>
              </a:ext>
            </a:extLst>
          </p:cNvPr>
          <p:cNvSpPr txBox="1"/>
          <p:nvPr/>
        </p:nvSpPr>
        <p:spPr>
          <a:xfrm>
            <a:off x="232914" y="2791405"/>
            <a:ext cx="11726169" cy="3416320"/>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#10</a:t>
            </a:r>
            <a:r>
              <a:rPr lang="en-GB" sz="2400" dirty="0">
                <a:solidFill>
                  <a:srgbClr val="00612E"/>
                </a:solidFill>
                <a:latin typeface="Aptos" panose="020B0004020202020204" pitchFamily="34" charset="0"/>
                <a:ea typeface="DengXian" panose="02010600030101010101" pitchFamily="2" charset="-122"/>
              </a:rPr>
              <a:t>: Always use an application-wide (global) error handler. Any errors that are not handled locally should be fed to it.</a:t>
            </a:r>
          </a:p>
          <a:p>
            <a:endParaRPr lang="en-GB" sz="1600" dirty="0">
              <a:solidFill>
                <a:srgbClr val="00612E"/>
              </a:solidFill>
              <a:effectLst/>
              <a:latin typeface="Aptos" panose="020B0004020202020204" pitchFamily="34" charset="0"/>
              <a:ea typeface="DengXian" panose="02010600030101010101" pitchFamily="2" charset="-122"/>
            </a:endParaRPr>
          </a:p>
          <a:p>
            <a:r>
              <a:rPr lang="en-GB" sz="1600" dirty="0">
                <a:solidFill>
                  <a:srgbClr val="00612E"/>
                </a:solidFill>
                <a:effectLst/>
                <a:latin typeface="Aptos" panose="020B0004020202020204" pitchFamily="34" charset="0"/>
                <a:ea typeface="DengXian" panose="02010600030101010101" pitchFamily="2" charset="-122"/>
              </a:rPr>
              <a:t>The global error handler should:</a:t>
            </a:r>
          </a:p>
          <a:p>
            <a:pPr marL="342900" indent="-34290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Display the error to the user (generally desirable), but it’s useful to be able to turn this off.</a:t>
            </a:r>
          </a:p>
          <a:p>
            <a:pPr marL="342900" indent="-34290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Log the error to a log file (virtually always a good idea).</a:t>
            </a:r>
          </a:p>
          <a:p>
            <a:pPr marL="342900" indent="-34290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Display a list of all errors that occurred since application started running.</a:t>
            </a:r>
          </a:p>
          <a:p>
            <a:pPr marL="342900" indent="-342900">
              <a:buFont typeface="Arial" panose="020B0604020202020204" pitchFamily="34" charset="0"/>
              <a:buChar char="•"/>
            </a:pPr>
            <a:r>
              <a:rPr lang="en-GB" sz="1600" dirty="0">
                <a:solidFill>
                  <a:srgbClr val="00612E"/>
                </a:solidFill>
                <a:effectLst/>
                <a:latin typeface="Aptos" panose="020B0004020202020204" pitchFamily="34" charset="0"/>
                <a:ea typeface="DengXian" panose="02010600030101010101" pitchFamily="2" charset="-122"/>
              </a:rPr>
              <a:t>Protect itself against “being spammed”.</a:t>
            </a:r>
          </a:p>
          <a:p>
            <a:pPr marL="800100" lvl="1" indent="-342900">
              <a:buFont typeface="Arial" panose="020B0604020202020204" pitchFamily="34" charset="0"/>
              <a:buChar char="•"/>
            </a:pPr>
            <a:r>
              <a:rPr lang="en-GB" sz="1600" dirty="0">
                <a:solidFill>
                  <a:srgbClr val="00612E"/>
                </a:solidFill>
                <a:effectLst/>
                <a:latin typeface="Aptos" panose="020B0004020202020204" pitchFamily="34" charset="0"/>
                <a:ea typeface="DengXian" panose="02010600030101010101" pitchFamily="2" charset="-122"/>
              </a:rPr>
              <a:t>What happens if a stray loop reports thousands of errors every second?</a:t>
            </a:r>
          </a:p>
          <a:p>
            <a:pPr marL="800100" lvl="1" indent="-34290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Without anti-spam protection this can hang the application and can damage the disk (logging too many errors to file).</a:t>
            </a:r>
          </a:p>
          <a:p>
            <a:pPr marL="800100" lvl="1" indent="-342900">
              <a:buFont typeface="Arial" panose="020B0604020202020204" pitchFamily="34" charset="0"/>
              <a:buChar char="•"/>
            </a:pPr>
            <a:endParaRPr lang="en-GB" sz="1600" dirty="0">
              <a:solidFill>
                <a:srgbClr val="00612E"/>
              </a:solidFill>
              <a:effectLst/>
              <a:latin typeface="Aptos" panose="020B0004020202020204" pitchFamily="34" charset="0"/>
              <a:ea typeface="DengXian" panose="02010600030101010101" pitchFamily="2" charset="-122"/>
            </a:endParaRPr>
          </a:p>
          <a:p>
            <a:r>
              <a:rPr lang="en-GB" sz="1600" dirty="0">
                <a:solidFill>
                  <a:srgbClr val="00612E"/>
                </a:solidFill>
                <a:effectLst/>
                <a:latin typeface="Aptos" panose="020B0004020202020204" pitchFamily="34" charset="0"/>
                <a:ea typeface="DengXian" panose="02010600030101010101" pitchFamily="2" charset="-122"/>
              </a:rPr>
              <a:t>The free, open-source </a:t>
            </a:r>
            <a:r>
              <a:rPr lang="en-GB" sz="1600" dirty="0">
                <a:solidFill>
                  <a:srgbClr val="00612E"/>
                </a:solidFill>
                <a:effectLst/>
                <a:latin typeface="Aptos" panose="020B0004020202020204" pitchFamily="34" charset="0"/>
                <a:ea typeface="DengXian" panose="02010600030101010101" pitchFamily="2" charset="-122"/>
                <a:hlinkClick r:id="rId3"/>
              </a:rPr>
              <a:t>Error Manager</a:t>
            </a:r>
            <a:r>
              <a:rPr lang="en-GB" sz="1600" dirty="0">
                <a:solidFill>
                  <a:srgbClr val="00612E"/>
                </a:solidFill>
                <a:effectLst/>
                <a:latin typeface="Aptos" panose="020B0004020202020204" pitchFamily="34" charset="0"/>
                <a:ea typeface="DengXian" panose="02010600030101010101" pitchFamily="2" charset="-122"/>
              </a:rPr>
              <a:t> package could be a good starting point.</a:t>
            </a:r>
          </a:p>
        </p:txBody>
      </p:sp>
    </p:spTree>
    <p:extLst>
      <p:ext uri="{BB962C8B-B14F-4D97-AF65-F5344CB8AC3E}">
        <p14:creationId xmlns:p14="http://schemas.microsoft.com/office/powerpoint/2010/main" val="3938358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17</a:t>
            </a:fld>
            <a:endParaRPr lang="en-GB" dirty="0"/>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Clearing Errors</a:t>
            </a:r>
          </a:p>
        </p:txBody>
      </p:sp>
      <p:sp>
        <p:nvSpPr>
          <p:cNvPr id="3" name="TextBox 2">
            <a:extLst>
              <a:ext uri="{FF2B5EF4-FFF2-40B4-BE49-F238E27FC236}">
                <a16:creationId xmlns:a16="http://schemas.microsoft.com/office/drawing/2014/main" id="{42B3FA11-003C-36E9-1EFD-F16C25E837D5}"/>
              </a:ext>
            </a:extLst>
          </p:cNvPr>
          <p:cNvSpPr txBox="1"/>
          <p:nvPr/>
        </p:nvSpPr>
        <p:spPr>
          <a:xfrm>
            <a:off x="232914" y="919743"/>
            <a:ext cx="11726169" cy="1292662"/>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#11</a:t>
            </a:r>
            <a:r>
              <a:rPr lang="en-GB" sz="2400" dirty="0">
                <a:solidFill>
                  <a:srgbClr val="00612E"/>
                </a:solidFill>
                <a:latin typeface="Aptos" panose="020B0004020202020204" pitchFamily="34" charset="0"/>
                <a:ea typeface="DengXian" panose="02010600030101010101" pitchFamily="2" charset="-122"/>
              </a:rPr>
              <a:t>: When locally handling errors, clear only specific error code(s).</a:t>
            </a:r>
          </a:p>
          <a:p>
            <a:r>
              <a:rPr lang="en-GB" dirty="0">
                <a:solidFill>
                  <a:srgbClr val="00612E"/>
                </a:solidFill>
                <a:latin typeface="Aptos" panose="020B0004020202020204" pitchFamily="34" charset="0"/>
                <a:ea typeface="DengXian" panose="02010600030101010101" pitchFamily="2" charset="-122"/>
              </a:rPr>
              <a:t>Clearing all errors will erase information about problems you could not have predicted. Remember that errors were created intentionally by the programmer who created the driver or API you are using. Don’t disregard the experience of that programmer.</a:t>
            </a:r>
          </a:p>
        </p:txBody>
      </p:sp>
      <p:grpSp>
        <p:nvGrpSpPr>
          <p:cNvPr id="16" name="Group 15">
            <a:extLst>
              <a:ext uri="{FF2B5EF4-FFF2-40B4-BE49-F238E27FC236}">
                <a16:creationId xmlns:a16="http://schemas.microsoft.com/office/drawing/2014/main" id="{971CF06E-0BE3-D12A-987A-3251E7D6080A}"/>
              </a:ext>
            </a:extLst>
          </p:cNvPr>
          <p:cNvGrpSpPr/>
          <p:nvPr/>
        </p:nvGrpSpPr>
        <p:grpSpPr>
          <a:xfrm>
            <a:off x="901697" y="2281901"/>
            <a:ext cx="10452102" cy="2518347"/>
            <a:chOff x="232914" y="1971207"/>
            <a:chExt cx="10452102" cy="2518347"/>
          </a:xfrm>
        </p:grpSpPr>
        <p:grpSp>
          <p:nvGrpSpPr>
            <p:cNvPr id="15" name="Group 14">
              <a:extLst>
                <a:ext uri="{FF2B5EF4-FFF2-40B4-BE49-F238E27FC236}">
                  <a16:creationId xmlns:a16="http://schemas.microsoft.com/office/drawing/2014/main" id="{F9B0C476-6E0D-1D5B-0099-85B26FA5299B}"/>
                </a:ext>
              </a:extLst>
            </p:cNvPr>
            <p:cNvGrpSpPr/>
            <p:nvPr/>
          </p:nvGrpSpPr>
          <p:grpSpPr>
            <a:xfrm>
              <a:off x="232914" y="1971207"/>
              <a:ext cx="4658181" cy="2518346"/>
              <a:chOff x="232914" y="1971207"/>
              <a:chExt cx="4658181" cy="2518346"/>
            </a:xfrm>
          </p:grpSpPr>
          <p:sp>
            <p:nvSpPr>
              <p:cNvPr id="9" name="Rectangle: Rounded Corners 8">
                <a:extLst>
                  <a:ext uri="{FF2B5EF4-FFF2-40B4-BE49-F238E27FC236}">
                    <a16:creationId xmlns:a16="http://schemas.microsoft.com/office/drawing/2014/main" id="{661631F7-F9FD-DBB5-41A6-AE226C7AE5EB}"/>
                  </a:ext>
                </a:extLst>
              </p:cNvPr>
              <p:cNvSpPr/>
              <p:nvPr/>
            </p:nvSpPr>
            <p:spPr>
              <a:xfrm>
                <a:off x="232914" y="1971207"/>
                <a:ext cx="4354075" cy="2518346"/>
              </a:xfrm>
              <a:prstGeom prst="roundRect">
                <a:avLst/>
              </a:prstGeom>
              <a:solidFill>
                <a:srgbClr val="FFC7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34B28317-2019-4CD1-45C9-72791616A4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764" y="2529120"/>
                <a:ext cx="3187864" cy="1358970"/>
              </a:xfrm>
              <a:prstGeom prst="rect">
                <a:avLst/>
              </a:prstGeom>
              <a:ln>
                <a:solidFill>
                  <a:schemeClr val="bg1">
                    <a:lumMod val="50000"/>
                  </a:schemeClr>
                </a:solidFill>
              </a:ln>
            </p:spPr>
          </p:pic>
          <p:sp>
            <p:nvSpPr>
              <p:cNvPr id="10" name="TextBox 9">
                <a:extLst>
                  <a:ext uri="{FF2B5EF4-FFF2-40B4-BE49-F238E27FC236}">
                    <a16:creationId xmlns:a16="http://schemas.microsoft.com/office/drawing/2014/main" id="{DBF996A7-DDC4-C4AC-C524-3F117F8A82A3}"/>
                  </a:ext>
                </a:extLst>
              </p:cNvPr>
              <p:cNvSpPr txBox="1"/>
              <p:nvPr/>
            </p:nvSpPr>
            <p:spPr>
              <a:xfrm>
                <a:off x="3266619" y="2879253"/>
                <a:ext cx="1624476" cy="646331"/>
              </a:xfrm>
              <a:prstGeom prst="rect">
                <a:avLst/>
              </a:prstGeom>
              <a:noFill/>
            </p:spPr>
            <p:txBody>
              <a:bodyPr wrap="square" rtlCol="0">
                <a:spAutoFit/>
              </a:bodyPr>
              <a:lstStyle/>
              <a:p>
                <a:pPr algn="ctr"/>
                <a:r>
                  <a:rPr lang="en-GB" sz="3600" b="1" dirty="0">
                    <a:solidFill>
                      <a:srgbClr val="9C0006"/>
                    </a:solidFill>
                    <a:latin typeface="Aptos" panose="020B0004020202020204" pitchFamily="34" charset="0"/>
                    <a:ea typeface="DengXian" panose="02010600030101010101" pitchFamily="2" charset="-122"/>
                  </a:rPr>
                  <a:t>Bad</a:t>
                </a:r>
                <a:endParaRPr lang="en-GB" sz="1800" b="1" dirty="0">
                  <a:solidFill>
                    <a:srgbClr val="9C0006"/>
                  </a:solidFill>
                  <a:effectLst/>
                  <a:latin typeface="Aptos" panose="020B0004020202020204" pitchFamily="34" charset="0"/>
                  <a:ea typeface="DengXian" panose="02010600030101010101" pitchFamily="2" charset="-122"/>
                </a:endParaRPr>
              </a:p>
            </p:txBody>
          </p:sp>
        </p:grpSp>
        <p:grpSp>
          <p:nvGrpSpPr>
            <p:cNvPr id="14" name="Group 13">
              <a:extLst>
                <a:ext uri="{FF2B5EF4-FFF2-40B4-BE49-F238E27FC236}">
                  <a16:creationId xmlns:a16="http://schemas.microsoft.com/office/drawing/2014/main" id="{76E8DEE8-A526-0F79-E6A0-49E780879DD6}"/>
                </a:ext>
              </a:extLst>
            </p:cNvPr>
            <p:cNvGrpSpPr/>
            <p:nvPr/>
          </p:nvGrpSpPr>
          <p:grpSpPr>
            <a:xfrm>
              <a:off x="4686634" y="1971207"/>
              <a:ext cx="5998382" cy="2518347"/>
              <a:chOff x="4686634" y="1971207"/>
              <a:chExt cx="5998382" cy="2518347"/>
            </a:xfrm>
          </p:grpSpPr>
          <p:sp>
            <p:nvSpPr>
              <p:cNvPr id="11" name="Rectangle: Rounded Corners 10">
                <a:extLst>
                  <a:ext uri="{FF2B5EF4-FFF2-40B4-BE49-F238E27FC236}">
                    <a16:creationId xmlns:a16="http://schemas.microsoft.com/office/drawing/2014/main" id="{4CAC114B-F28E-F39A-FAA5-4AA58E6080A4}"/>
                  </a:ext>
                </a:extLst>
              </p:cNvPr>
              <p:cNvSpPr/>
              <p:nvPr/>
            </p:nvSpPr>
            <p:spPr>
              <a:xfrm>
                <a:off x="4686634" y="1971207"/>
                <a:ext cx="5998382" cy="2518347"/>
              </a:xfrm>
              <a:prstGeom prst="roundRect">
                <a:avLst/>
              </a:prstGeom>
              <a:solidFill>
                <a:srgbClr val="C6EF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05CF450F-3B7B-BCAD-ECAA-BAA6D735D2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1095" y="2141915"/>
                <a:ext cx="4305521" cy="2121009"/>
              </a:xfrm>
              <a:prstGeom prst="rect">
                <a:avLst/>
              </a:prstGeom>
              <a:ln>
                <a:solidFill>
                  <a:schemeClr val="bg1">
                    <a:lumMod val="50000"/>
                  </a:schemeClr>
                </a:solidFill>
              </a:ln>
            </p:spPr>
          </p:pic>
          <p:sp>
            <p:nvSpPr>
              <p:cNvPr id="12" name="TextBox 11">
                <a:extLst>
                  <a:ext uri="{FF2B5EF4-FFF2-40B4-BE49-F238E27FC236}">
                    <a16:creationId xmlns:a16="http://schemas.microsoft.com/office/drawing/2014/main" id="{45C2B140-BCFC-A03B-76FF-187DD7BBB5E2}"/>
                  </a:ext>
                </a:extLst>
              </p:cNvPr>
              <p:cNvSpPr txBox="1"/>
              <p:nvPr/>
            </p:nvSpPr>
            <p:spPr>
              <a:xfrm>
                <a:off x="9216603" y="2907214"/>
                <a:ext cx="1468412" cy="646331"/>
              </a:xfrm>
              <a:prstGeom prst="rect">
                <a:avLst/>
              </a:prstGeom>
              <a:noFill/>
            </p:spPr>
            <p:txBody>
              <a:bodyPr wrap="square" rtlCol="0">
                <a:spAutoFit/>
              </a:bodyPr>
              <a:lstStyle/>
              <a:p>
                <a:pPr algn="ctr"/>
                <a:r>
                  <a:rPr lang="en-GB" sz="3600" b="1" dirty="0">
                    <a:solidFill>
                      <a:srgbClr val="00612E"/>
                    </a:solidFill>
                    <a:latin typeface="Aptos" panose="020B0004020202020204" pitchFamily="34" charset="0"/>
                    <a:ea typeface="DengXian" panose="02010600030101010101" pitchFamily="2" charset="-122"/>
                  </a:rPr>
                  <a:t>Good</a:t>
                </a:r>
                <a:endParaRPr lang="en-GB" sz="1800" b="1" dirty="0">
                  <a:solidFill>
                    <a:srgbClr val="00612E"/>
                  </a:solidFill>
                  <a:effectLst/>
                  <a:latin typeface="Aptos" panose="020B0004020202020204" pitchFamily="34" charset="0"/>
                  <a:ea typeface="DengXian" panose="02010600030101010101" pitchFamily="2" charset="-122"/>
                </a:endParaRPr>
              </a:p>
            </p:txBody>
          </p:sp>
        </p:grpSp>
      </p:grpSp>
      <p:sp>
        <p:nvSpPr>
          <p:cNvPr id="17" name="TextBox 16">
            <a:extLst>
              <a:ext uri="{FF2B5EF4-FFF2-40B4-BE49-F238E27FC236}">
                <a16:creationId xmlns:a16="http://schemas.microsoft.com/office/drawing/2014/main" id="{A70E9CF2-500B-474D-CB21-F6AB0A4CD64D}"/>
              </a:ext>
            </a:extLst>
          </p:cNvPr>
          <p:cNvSpPr txBox="1"/>
          <p:nvPr/>
        </p:nvSpPr>
        <p:spPr>
          <a:xfrm>
            <a:off x="232914" y="4890839"/>
            <a:ext cx="11726169" cy="1323439"/>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#12</a:t>
            </a:r>
            <a:r>
              <a:rPr lang="en-GB" sz="2400" dirty="0">
                <a:solidFill>
                  <a:srgbClr val="00612E"/>
                </a:solidFill>
                <a:latin typeface="Aptos" panose="020B0004020202020204" pitchFamily="34" charset="0"/>
                <a:ea typeface="DengXian" panose="02010600030101010101" pitchFamily="2" charset="-122"/>
              </a:rPr>
              <a:t>: When locally handling errors, always add a comment that explains why it is safe to clear each of the error codes that are being cleared.</a:t>
            </a:r>
          </a:p>
          <a:p>
            <a:pPr marL="285750" indent="-285750">
              <a:buFont typeface="Arial" panose="020B0604020202020204" pitchFamily="34" charset="0"/>
              <a:buChar char="•"/>
            </a:pPr>
            <a:r>
              <a:rPr lang="en-GB" sz="1600" dirty="0">
                <a:solidFill>
                  <a:srgbClr val="00612E"/>
                </a:solidFill>
                <a:latin typeface="Aptos" panose="020B0004020202020204" pitchFamily="34" charset="0"/>
                <a:ea typeface="DengXian" panose="02010600030101010101" pitchFamily="2" charset="-122"/>
              </a:rPr>
              <a:t>In the absence of </a:t>
            </a:r>
            <a:r>
              <a:rPr lang="en-GB" sz="1600" dirty="0">
                <a:solidFill>
                  <a:srgbClr val="00612E"/>
                </a:solidFill>
                <a:effectLst/>
                <a:latin typeface="Aptos" panose="020B0004020202020204" pitchFamily="34" charset="0"/>
                <a:ea typeface="DengXian" panose="02010600030101010101" pitchFamily="2" charset="-122"/>
              </a:rPr>
              <a:t>a comment yourself and others will not know, when inspecting the code later, whether the error is being cleared for the right reasons.</a:t>
            </a:r>
          </a:p>
        </p:txBody>
      </p:sp>
    </p:spTree>
    <p:extLst>
      <p:ext uri="{BB962C8B-B14F-4D97-AF65-F5344CB8AC3E}">
        <p14:creationId xmlns:p14="http://schemas.microsoft.com/office/powerpoint/2010/main" val="347464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18</a:t>
            </a:fld>
            <a:endParaRPr lang="en-GB" dirty="0"/>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Clearing Errors</a:t>
            </a:r>
          </a:p>
        </p:txBody>
      </p:sp>
      <p:sp>
        <p:nvSpPr>
          <p:cNvPr id="3" name="TextBox 2">
            <a:extLst>
              <a:ext uri="{FF2B5EF4-FFF2-40B4-BE49-F238E27FC236}">
                <a16:creationId xmlns:a16="http://schemas.microsoft.com/office/drawing/2014/main" id="{42B3FA11-003C-36E9-1EFD-F16C25E837D5}"/>
              </a:ext>
            </a:extLst>
          </p:cNvPr>
          <p:cNvSpPr txBox="1"/>
          <p:nvPr/>
        </p:nvSpPr>
        <p:spPr>
          <a:xfrm>
            <a:off x="232914" y="919743"/>
            <a:ext cx="11726169" cy="2185214"/>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#13</a:t>
            </a:r>
            <a:r>
              <a:rPr lang="en-GB" sz="2400" dirty="0">
                <a:solidFill>
                  <a:srgbClr val="00612E"/>
                </a:solidFill>
                <a:latin typeface="Aptos" panose="020B0004020202020204" pitchFamily="34" charset="0"/>
                <a:ea typeface="DengXian" panose="02010600030101010101" pitchFamily="2" charset="-122"/>
              </a:rPr>
              <a:t>: The </a:t>
            </a:r>
            <a:r>
              <a:rPr lang="en-GB" sz="2400" b="1" dirty="0">
                <a:solidFill>
                  <a:srgbClr val="00612E"/>
                </a:solidFill>
                <a:latin typeface="Aptos" panose="020B0004020202020204" pitchFamily="34" charset="0"/>
                <a:ea typeface="DengXian" panose="02010600030101010101" pitchFamily="2" charset="-122"/>
              </a:rPr>
              <a:t>Clear Errors.vi </a:t>
            </a:r>
            <a:r>
              <a:rPr lang="en-GB" sz="2400" dirty="0">
                <a:solidFill>
                  <a:srgbClr val="00612E"/>
                </a:solidFill>
                <a:latin typeface="Aptos" panose="020B0004020202020204" pitchFamily="34" charset="0"/>
                <a:ea typeface="DengXian" panose="02010600030101010101" pitchFamily="2" charset="-122"/>
              </a:rPr>
              <a:t>should be called with unwired </a:t>
            </a:r>
            <a:r>
              <a:rPr lang="en-GB" sz="2400" b="1" dirty="0">
                <a:solidFill>
                  <a:srgbClr val="00612E"/>
                </a:solidFill>
                <a:latin typeface="Aptos" panose="020B0004020202020204" pitchFamily="34" charset="0"/>
                <a:ea typeface="DengXian" panose="02010600030101010101" pitchFamily="2" charset="-122"/>
              </a:rPr>
              <a:t>specific error code to clear</a:t>
            </a:r>
            <a:r>
              <a:rPr lang="en-GB" sz="2400" dirty="0">
                <a:solidFill>
                  <a:srgbClr val="00612E"/>
                </a:solidFill>
                <a:latin typeface="Aptos" panose="020B0004020202020204" pitchFamily="34" charset="0"/>
                <a:ea typeface="DengXian" panose="02010600030101010101" pitchFamily="2" charset="-122"/>
              </a:rPr>
              <a:t> input (clear all errors) in only two situations:</a:t>
            </a:r>
          </a:p>
          <a:p>
            <a:pPr marL="457200" indent="-457200">
              <a:buFont typeface="+mj-lt"/>
              <a:buAutoNum type="arabicPeriod"/>
            </a:pPr>
            <a:r>
              <a:rPr lang="en-GB" sz="2400" dirty="0">
                <a:solidFill>
                  <a:srgbClr val="00612E"/>
                </a:solidFill>
                <a:latin typeface="Aptos" panose="020B0004020202020204" pitchFamily="34" charset="0"/>
                <a:ea typeface="DengXian" panose="02010600030101010101" pitchFamily="2" charset="-122"/>
              </a:rPr>
              <a:t>To ensure that a VI or a group of VIs execute even if upstream error occurred. This is useful to ensure safe shutdown. The original error is propagated downstream.</a:t>
            </a:r>
          </a:p>
          <a:p>
            <a:pPr marL="457200" indent="-457200">
              <a:buFont typeface="+mj-lt"/>
              <a:buAutoNum type="arabicPeriod"/>
            </a:pPr>
            <a:r>
              <a:rPr lang="en-GB" sz="2400" dirty="0">
                <a:solidFill>
                  <a:srgbClr val="00612E"/>
                </a:solidFill>
                <a:latin typeface="Aptos" panose="020B0004020202020204" pitchFamily="34" charset="0"/>
                <a:ea typeface="DengXian" panose="02010600030101010101" pitchFamily="2" charset="-122"/>
              </a:rPr>
              <a:t>After an unhandled error was fed to the application-wide error handler.</a:t>
            </a:r>
          </a:p>
          <a:p>
            <a:endParaRPr lang="en-GB" sz="1600" dirty="0">
              <a:solidFill>
                <a:srgbClr val="00612E"/>
              </a:solidFill>
              <a:effectLst/>
              <a:latin typeface="Aptos" panose="020B0004020202020204" pitchFamily="34" charset="0"/>
              <a:ea typeface="DengXian" panose="02010600030101010101" pitchFamily="2" charset="-122"/>
            </a:endParaRPr>
          </a:p>
        </p:txBody>
      </p:sp>
      <p:pic>
        <p:nvPicPr>
          <p:cNvPr id="7" name="Picture 6" descr="A screenshot of a computer error&#10;&#10;Description automatically generated">
            <a:extLst>
              <a:ext uri="{FF2B5EF4-FFF2-40B4-BE49-F238E27FC236}">
                <a16:creationId xmlns:a16="http://schemas.microsoft.com/office/drawing/2014/main" id="{C0A9A6E4-2115-3D67-0D98-D3FAE00FFE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5998" y="4064203"/>
            <a:ext cx="4320000" cy="1595454"/>
          </a:xfrm>
          <a:prstGeom prst="rect">
            <a:avLst/>
          </a:prstGeom>
          <a:ln>
            <a:solidFill>
              <a:schemeClr val="bg1">
                <a:lumMod val="50000"/>
              </a:schemeClr>
            </a:solidFill>
          </a:ln>
        </p:spPr>
      </p:pic>
      <p:pic>
        <p:nvPicPr>
          <p:cNvPr id="18" name="Picture 17" descr="A message on a graph&#10;&#10;Description automatically generated">
            <a:extLst>
              <a:ext uri="{FF2B5EF4-FFF2-40B4-BE49-F238E27FC236}">
                <a16:creationId xmlns:a16="http://schemas.microsoft.com/office/drawing/2014/main" id="{621A030F-A6E4-E265-8FD2-D2489672D4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0752" y="3335180"/>
            <a:ext cx="4500000" cy="2603077"/>
          </a:xfrm>
          <a:prstGeom prst="rect">
            <a:avLst/>
          </a:prstGeom>
          <a:ln>
            <a:solidFill>
              <a:schemeClr val="bg1">
                <a:lumMod val="50000"/>
              </a:schemeClr>
            </a:solidFill>
          </a:ln>
        </p:spPr>
      </p:pic>
    </p:spTree>
    <p:extLst>
      <p:ext uri="{BB962C8B-B14F-4D97-AF65-F5344CB8AC3E}">
        <p14:creationId xmlns:p14="http://schemas.microsoft.com/office/powerpoint/2010/main" val="809310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19</a:t>
            </a:fld>
            <a:endParaRPr lang="en-GB" dirty="0"/>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rmAutofit fontScale="90000"/>
          </a:bodyPr>
          <a:lstStyle/>
          <a:p>
            <a:r>
              <a:rPr lang="en-GB" dirty="0">
                <a:solidFill>
                  <a:srgbClr val="818104"/>
                </a:solidFill>
                <a:latin typeface="Aptos Display" panose="020B0004020202020204" pitchFamily="34" charset="0"/>
              </a:rPr>
              <a:t>Clearing Errors</a:t>
            </a:r>
          </a:p>
        </p:txBody>
      </p:sp>
      <p:sp>
        <p:nvSpPr>
          <p:cNvPr id="2" name="TextBox 1">
            <a:extLst>
              <a:ext uri="{FF2B5EF4-FFF2-40B4-BE49-F238E27FC236}">
                <a16:creationId xmlns:a16="http://schemas.microsoft.com/office/drawing/2014/main" id="{710C0FBF-1AA7-4301-C9CB-F4CF028B30EB}"/>
              </a:ext>
            </a:extLst>
          </p:cNvPr>
          <p:cNvSpPr txBox="1"/>
          <p:nvPr/>
        </p:nvSpPr>
        <p:spPr>
          <a:xfrm>
            <a:off x="232914" y="919743"/>
            <a:ext cx="11726169" cy="1384995"/>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#14</a:t>
            </a:r>
            <a:r>
              <a:rPr lang="en-GB" sz="2400" dirty="0">
                <a:solidFill>
                  <a:srgbClr val="00612E"/>
                </a:solidFill>
                <a:latin typeface="Aptos" panose="020B0004020202020204" pitchFamily="34" charset="0"/>
                <a:ea typeface="DengXian" panose="02010600030101010101" pitchFamily="2" charset="-122"/>
              </a:rPr>
              <a:t>: Clearing errors should always be done using the </a:t>
            </a:r>
            <a:r>
              <a:rPr lang="en-GB" sz="2400" b="1" dirty="0">
                <a:solidFill>
                  <a:srgbClr val="00612E"/>
                </a:solidFill>
                <a:latin typeface="Aptos" panose="020B0004020202020204" pitchFamily="34" charset="0"/>
                <a:ea typeface="DengXian" panose="02010600030101010101" pitchFamily="2" charset="-122"/>
              </a:rPr>
              <a:t>Clear Errors.vi</a:t>
            </a:r>
            <a:r>
              <a:rPr lang="en-GB" sz="2400" dirty="0">
                <a:solidFill>
                  <a:srgbClr val="00612E"/>
                </a:solidFill>
                <a:latin typeface="Aptos" panose="020B0004020202020204" pitchFamily="34" charset="0"/>
                <a:ea typeface="DengXian" panose="02010600030101010101" pitchFamily="2" charset="-122"/>
              </a:rPr>
              <a:t>.</a:t>
            </a:r>
          </a:p>
          <a:p>
            <a:pPr marL="285750" indent="-285750">
              <a:buFont typeface="Arial" panose="020B0604020202020204" pitchFamily="34" charset="0"/>
              <a:buChar char="•"/>
            </a:pPr>
            <a:r>
              <a:rPr lang="en-GB" sz="2000" b="1" dirty="0">
                <a:solidFill>
                  <a:srgbClr val="00612E"/>
                </a:solidFill>
                <a:effectLst/>
                <a:latin typeface="Aptos" panose="020B0004020202020204" pitchFamily="34" charset="0"/>
                <a:ea typeface="DengXian" panose="02010600030101010101" pitchFamily="2" charset="-122"/>
              </a:rPr>
              <a:t>Clear Errors.vi</a:t>
            </a:r>
            <a:r>
              <a:rPr lang="en-GB" sz="2000" dirty="0">
                <a:solidFill>
                  <a:srgbClr val="00612E"/>
                </a:solidFill>
                <a:effectLst/>
                <a:latin typeface="Aptos" panose="020B0004020202020204" pitchFamily="34" charset="0"/>
                <a:ea typeface="DengXian" panose="02010600030101010101" pitchFamily="2" charset="-122"/>
              </a:rPr>
              <a:t> </a:t>
            </a:r>
            <a:r>
              <a:rPr lang="en-GB" sz="2000" dirty="0">
                <a:solidFill>
                  <a:srgbClr val="00612E"/>
                </a:solidFill>
                <a:latin typeface="Aptos" panose="020B0004020202020204" pitchFamily="34" charset="0"/>
                <a:ea typeface="DengXian" panose="02010600030101010101" pitchFamily="2" charset="-122"/>
              </a:rPr>
              <a:t>is the best and most self-explanatory way of clearing an error.</a:t>
            </a:r>
          </a:p>
          <a:p>
            <a:pPr marL="285750" indent="-285750">
              <a:buFont typeface="Arial" panose="020B0604020202020204" pitchFamily="34" charset="0"/>
              <a:buChar char="•"/>
            </a:pPr>
            <a:r>
              <a:rPr lang="en-GB" sz="2000" dirty="0">
                <a:solidFill>
                  <a:srgbClr val="00612E"/>
                </a:solidFill>
                <a:effectLst/>
                <a:latin typeface="Aptos" panose="020B0004020202020204" pitchFamily="34" charset="0"/>
                <a:ea typeface="DengXian" panose="02010600030101010101" pitchFamily="2" charset="-122"/>
              </a:rPr>
              <a:t>Never clear the error by wiring to a structure input tunnel. This is a language flaw as explained in the following LabVIEW Idea: </a:t>
            </a:r>
            <a:r>
              <a:rPr lang="en-GB" sz="2000" dirty="0">
                <a:solidFill>
                  <a:srgbClr val="00612E"/>
                </a:solidFill>
                <a:effectLst/>
                <a:latin typeface="Aptos" panose="020B0004020202020204" pitchFamily="34" charset="0"/>
                <a:ea typeface="DengXian" panose="02010600030101010101" pitchFamily="2" charset="-122"/>
                <a:hlinkClick r:id="rId3"/>
              </a:rPr>
              <a:t>Wiring LabVIEW error to structure input tunnel should not clear the error</a:t>
            </a:r>
            <a:r>
              <a:rPr lang="en-GB" sz="2000" dirty="0">
                <a:solidFill>
                  <a:srgbClr val="00612E"/>
                </a:solidFill>
                <a:effectLst/>
                <a:latin typeface="Aptos" panose="020B0004020202020204" pitchFamily="34" charset="0"/>
                <a:ea typeface="DengXian" panose="02010600030101010101" pitchFamily="2" charset="-122"/>
              </a:rPr>
              <a:t>.</a:t>
            </a:r>
            <a:endParaRPr lang="en-GB" sz="1400" dirty="0">
              <a:solidFill>
                <a:srgbClr val="00612E"/>
              </a:solidFill>
              <a:effectLst/>
              <a:latin typeface="Aptos" panose="020B0004020202020204" pitchFamily="34" charset="0"/>
              <a:ea typeface="DengXian" panose="02010600030101010101" pitchFamily="2" charset="-122"/>
            </a:endParaRPr>
          </a:p>
        </p:txBody>
      </p:sp>
      <p:grpSp>
        <p:nvGrpSpPr>
          <p:cNvPr id="3" name="Group 2">
            <a:extLst>
              <a:ext uri="{FF2B5EF4-FFF2-40B4-BE49-F238E27FC236}">
                <a16:creationId xmlns:a16="http://schemas.microsoft.com/office/drawing/2014/main" id="{0DB9F2D2-F774-04A5-D500-E8382B7856A7}"/>
              </a:ext>
            </a:extLst>
          </p:cNvPr>
          <p:cNvGrpSpPr/>
          <p:nvPr/>
        </p:nvGrpSpPr>
        <p:grpSpPr>
          <a:xfrm>
            <a:off x="2945955" y="2734648"/>
            <a:ext cx="6300085" cy="2784379"/>
            <a:chOff x="3743324" y="2606056"/>
            <a:chExt cx="6300085" cy="2784379"/>
          </a:xfrm>
        </p:grpSpPr>
        <p:sp>
          <p:nvSpPr>
            <p:cNvPr id="7" name="Rectangle: Rounded Corners 6">
              <a:extLst>
                <a:ext uri="{FF2B5EF4-FFF2-40B4-BE49-F238E27FC236}">
                  <a16:creationId xmlns:a16="http://schemas.microsoft.com/office/drawing/2014/main" id="{F3175F24-7400-1905-A5B7-092C9FDDD634}"/>
                </a:ext>
              </a:extLst>
            </p:cNvPr>
            <p:cNvSpPr/>
            <p:nvPr/>
          </p:nvSpPr>
          <p:spPr>
            <a:xfrm>
              <a:off x="3743324" y="2606056"/>
              <a:ext cx="6300085" cy="2782908"/>
            </a:xfrm>
            <a:prstGeom prst="roundRect">
              <a:avLst/>
            </a:prstGeom>
            <a:solidFill>
              <a:srgbClr val="FFC7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a:extLst>
                <a:ext uri="{FF2B5EF4-FFF2-40B4-BE49-F238E27FC236}">
                  <a16:creationId xmlns:a16="http://schemas.microsoft.com/office/drawing/2014/main" id="{11393889-7701-8FFD-82F3-486CAD8E2C27}"/>
                </a:ext>
              </a:extLst>
            </p:cNvPr>
            <p:cNvPicPr>
              <a:picLocks noChangeAspect="1"/>
            </p:cNvPicPr>
            <p:nvPr/>
          </p:nvPicPr>
          <p:blipFill>
            <a:blip r:embed="rId4"/>
            <a:srcRect l="21392"/>
            <a:stretch/>
          </p:blipFill>
          <p:spPr>
            <a:xfrm>
              <a:off x="4036218" y="2710792"/>
              <a:ext cx="5659779" cy="2034783"/>
            </a:xfrm>
            <a:prstGeom prst="rect">
              <a:avLst/>
            </a:prstGeom>
            <a:ln>
              <a:solidFill>
                <a:schemeClr val="bg1">
                  <a:lumMod val="50000"/>
                </a:schemeClr>
              </a:solidFill>
            </a:ln>
          </p:spPr>
        </p:pic>
        <p:sp>
          <p:nvSpPr>
            <p:cNvPr id="8" name="TextBox 7">
              <a:extLst>
                <a:ext uri="{FF2B5EF4-FFF2-40B4-BE49-F238E27FC236}">
                  <a16:creationId xmlns:a16="http://schemas.microsoft.com/office/drawing/2014/main" id="{A1179D35-55FA-8393-420E-01C6B529B05A}"/>
                </a:ext>
              </a:extLst>
            </p:cNvPr>
            <p:cNvSpPr txBox="1"/>
            <p:nvPr/>
          </p:nvSpPr>
          <p:spPr>
            <a:xfrm>
              <a:off x="6053869" y="4744104"/>
              <a:ext cx="1624476" cy="646331"/>
            </a:xfrm>
            <a:prstGeom prst="rect">
              <a:avLst/>
            </a:prstGeom>
            <a:noFill/>
          </p:spPr>
          <p:txBody>
            <a:bodyPr wrap="square" rtlCol="0">
              <a:spAutoFit/>
            </a:bodyPr>
            <a:lstStyle/>
            <a:p>
              <a:pPr algn="ctr"/>
              <a:r>
                <a:rPr lang="en-GB" sz="3600" b="1" dirty="0">
                  <a:solidFill>
                    <a:srgbClr val="9C0006"/>
                  </a:solidFill>
                  <a:latin typeface="Aptos" panose="020B0004020202020204" pitchFamily="34" charset="0"/>
                  <a:ea typeface="DengXian" panose="02010600030101010101" pitchFamily="2" charset="-122"/>
                </a:rPr>
                <a:t>Bad</a:t>
              </a:r>
              <a:endParaRPr lang="en-GB" sz="1800" b="1" dirty="0">
                <a:solidFill>
                  <a:srgbClr val="9C0006"/>
                </a:solidFill>
                <a:effectLst/>
                <a:latin typeface="Aptos" panose="020B0004020202020204" pitchFamily="34" charset="0"/>
                <a:ea typeface="DengXian" panose="02010600030101010101" pitchFamily="2" charset="-122"/>
              </a:endParaRPr>
            </a:p>
          </p:txBody>
        </p:sp>
      </p:grpSp>
    </p:spTree>
    <p:extLst>
      <p:ext uri="{BB962C8B-B14F-4D97-AF65-F5344CB8AC3E}">
        <p14:creationId xmlns:p14="http://schemas.microsoft.com/office/powerpoint/2010/main" val="108924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Presenter</a:t>
            </a:r>
          </a:p>
        </p:txBody>
      </p:sp>
      <p:pic>
        <p:nvPicPr>
          <p:cNvPr id="8" name="Picture 7" descr="A picture containing building, person, outdoor, person&#10;&#10;Description automatically generated">
            <a:extLst>
              <a:ext uri="{FF2B5EF4-FFF2-40B4-BE49-F238E27FC236}">
                <a16:creationId xmlns:a16="http://schemas.microsoft.com/office/drawing/2014/main" id="{07E2F328-01FB-FC62-09BF-624BD56B7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027290"/>
            <a:ext cx="2520000" cy="2520000"/>
          </a:xfrm>
          <a:prstGeom prst="rect">
            <a:avLst/>
          </a:prstGeom>
          <a:ln>
            <a:solidFill>
              <a:schemeClr val="bg1">
                <a:lumMod val="50000"/>
              </a:schemeClr>
            </a:solidFill>
          </a:ln>
        </p:spPr>
      </p:pic>
      <p:sp>
        <p:nvSpPr>
          <p:cNvPr id="10" name="TextBox 9">
            <a:extLst>
              <a:ext uri="{FF2B5EF4-FFF2-40B4-BE49-F238E27FC236}">
                <a16:creationId xmlns:a16="http://schemas.microsoft.com/office/drawing/2014/main" id="{1DE6700A-C224-DFCF-2235-3584847ED0F0}"/>
              </a:ext>
            </a:extLst>
          </p:cNvPr>
          <p:cNvSpPr txBox="1"/>
          <p:nvPr/>
        </p:nvSpPr>
        <p:spPr>
          <a:xfrm>
            <a:off x="838200" y="5390375"/>
            <a:ext cx="6053960" cy="1169551"/>
          </a:xfrm>
          <a:prstGeom prst="rect">
            <a:avLst/>
          </a:prstGeom>
          <a:noFill/>
        </p:spPr>
        <p:txBody>
          <a:bodyPr wrap="square" rtlCol="0">
            <a:spAutoFit/>
          </a:bodyPr>
          <a:lstStyle/>
          <a:p>
            <a:r>
              <a:rPr lang="en-GB" sz="1400" b="1" u="sng" dirty="0">
                <a:solidFill>
                  <a:srgbClr val="818104"/>
                </a:solidFill>
                <a:latin typeface="Aptos" panose="020B0004020202020204" pitchFamily="34" charset="0"/>
                <a:ea typeface="DengXian" panose="02010600030101010101" pitchFamily="2" charset="-122"/>
              </a:rPr>
              <a:t>Contact Details</a:t>
            </a:r>
          </a:p>
          <a:p>
            <a:r>
              <a:rPr lang="en-GB" sz="1400" dirty="0">
                <a:solidFill>
                  <a:srgbClr val="818104"/>
                </a:solidFill>
                <a:latin typeface="Aptos" panose="020B0004020202020204" pitchFamily="34" charset="0"/>
                <a:ea typeface="DengXian" panose="02010600030101010101" pitchFamily="2" charset="-122"/>
              </a:rPr>
              <a:t>Email: petru@robustosystems.com</a:t>
            </a:r>
            <a:endParaRPr lang="en-GB" sz="1400" dirty="0">
              <a:solidFill>
                <a:srgbClr val="818104"/>
              </a:solidFill>
              <a:effectLst/>
              <a:latin typeface="Aptos" panose="020B0004020202020204" pitchFamily="34" charset="0"/>
              <a:ea typeface="DengXian" panose="02010600030101010101" pitchFamily="2" charset="-122"/>
            </a:endParaRPr>
          </a:p>
          <a:p>
            <a:r>
              <a:rPr lang="en-GB" sz="1400" dirty="0">
                <a:solidFill>
                  <a:srgbClr val="818104"/>
                </a:solidFill>
                <a:effectLst/>
                <a:latin typeface="Aptos" panose="020B0004020202020204" pitchFamily="34" charset="0"/>
                <a:ea typeface="DengXian" panose="02010600030101010101" pitchFamily="2" charset="-122"/>
              </a:rPr>
              <a:t>Tel: 01452 452 165</a:t>
            </a:r>
          </a:p>
          <a:p>
            <a:r>
              <a:rPr lang="en-GB" sz="1400" dirty="0">
                <a:solidFill>
                  <a:srgbClr val="818104"/>
                </a:solidFill>
                <a:effectLst/>
                <a:latin typeface="Aptos" panose="020B0004020202020204" pitchFamily="34" charset="0"/>
                <a:ea typeface="DengXian" panose="02010600030101010101" pitchFamily="2" charset="-122"/>
              </a:rPr>
              <a:t>Robusto Systems Ltd (UK)</a:t>
            </a:r>
          </a:p>
          <a:p>
            <a:r>
              <a:rPr lang="en-GB" sz="1400" u="sng" dirty="0">
                <a:solidFill>
                  <a:srgbClr val="0563C1"/>
                </a:solidFill>
                <a:effectLst/>
                <a:latin typeface="Aptos" panose="020B0004020202020204" pitchFamily="34" charset="0"/>
                <a:ea typeface="DengXian" panose="02010600030101010101" pitchFamily="2" charset="-122"/>
                <a:hlinkClick r:id="rId4"/>
              </a:rPr>
              <a:t>www.robustosystems.com</a:t>
            </a:r>
            <a:endParaRPr lang="en-GB" sz="1400" dirty="0">
              <a:effectLst/>
              <a:latin typeface="Aptos" panose="020B0004020202020204" pitchFamily="34" charset="0"/>
              <a:ea typeface="DengXian" panose="02010600030101010101" pitchFamily="2" charset="-122"/>
            </a:endParaRPr>
          </a:p>
        </p:txBody>
      </p:sp>
      <p:grpSp>
        <p:nvGrpSpPr>
          <p:cNvPr id="15" name="Group 14">
            <a:extLst>
              <a:ext uri="{FF2B5EF4-FFF2-40B4-BE49-F238E27FC236}">
                <a16:creationId xmlns:a16="http://schemas.microsoft.com/office/drawing/2014/main" id="{E52C67E0-4789-523F-9BC8-E0DE5E651140}"/>
              </a:ext>
            </a:extLst>
          </p:cNvPr>
          <p:cNvGrpSpPr/>
          <p:nvPr/>
        </p:nvGrpSpPr>
        <p:grpSpPr>
          <a:xfrm>
            <a:off x="743609" y="3519282"/>
            <a:ext cx="7248526" cy="1871093"/>
            <a:chOff x="838199" y="4002752"/>
            <a:chExt cx="7248526" cy="1871093"/>
          </a:xfrm>
        </p:grpSpPr>
        <p:sp>
          <p:nvSpPr>
            <p:cNvPr id="7" name="TextBox 6">
              <a:extLst>
                <a:ext uri="{FF2B5EF4-FFF2-40B4-BE49-F238E27FC236}">
                  <a16:creationId xmlns:a16="http://schemas.microsoft.com/office/drawing/2014/main" id="{8ED33030-985A-CC9F-05DD-F8483AA06547}"/>
                </a:ext>
              </a:extLst>
            </p:cNvPr>
            <p:cNvSpPr txBox="1"/>
            <p:nvPr/>
          </p:nvSpPr>
          <p:spPr>
            <a:xfrm>
              <a:off x="838200" y="4002752"/>
              <a:ext cx="7248525" cy="523220"/>
            </a:xfrm>
            <a:prstGeom prst="rect">
              <a:avLst/>
            </a:prstGeom>
            <a:noFill/>
          </p:spPr>
          <p:txBody>
            <a:bodyPr wrap="square" rtlCol="0">
              <a:spAutoFit/>
            </a:bodyPr>
            <a:lstStyle/>
            <a:p>
              <a:r>
                <a:rPr lang="en-GB" sz="2800" dirty="0">
                  <a:solidFill>
                    <a:srgbClr val="818104"/>
                  </a:solidFill>
                  <a:effectLst/>
                  <a:latin typeface="Aptos" panose="020B0004020202020204" pitchFamily="34" charset="0"/>
                  <a:ea typeface="DengXian" panose="02010600030101010101" pitchFamily="2" charset="-122"/>
                </a:rPr>
                <a:t>Petru Tarabuta</a:t>
              </a:r>
              <a:r>
                <a:rPr lang="en-GB" sz="1800" dirty="0">
                  <a:solidFill>
                    <a:srgbClr val="818104"/>
                  </a:solidFill>
                  <a:effectLst/>
                  <a:latin typeface="Aptos" panose="020B0004020202020204" pitchFamily="34" charset="0"/>
                  <a:ea typeface="DengXian" panose="02010600030101010101" pitchFamily="2" charset="-122"/>
                </a:rPr>
                <a:t> </a:t>
              </a:r>
              <a:r>
                <a:rPr lang="en-GB" sz="1600" dirty="0">
                  <a:solidFill>
                    <a:srgbClr val="818104"/>
                  </a:solidFill>
                  <a:effectLst/>
                  <a:latin typeface="Aptos" panose="020B0004020202020204" pitchFamily="34" charset="0"/>
                  <a:ea typeface="DengXian" panose="02010600030101010101" pitchFamily="2" charset="-122"/>
                </a:rPr>
                <a:t>MEng MIET | Test System Engineer</a:t>
              </a:r>
              <a:endParaRPr lang="en-GB" sz="1800" dirty="0">
                <a:solidFill>
                  <a:srgbClr val="818104"/>
                </a:solidFill>
                <a:effectLst/>
                <a:latin typeface="Aptos" panose="020B0004020202020204" pitchFamily="34" charset="0"/>
                <a:ea typeface="DengXian" panose="02010600030101010101" pitchFamily="2" charset="-122"/>
              </a:endParaRPr>
            </a:p>
          </p:txBody>
        </p:sp>
        <p:pic>
          <p:nvPicPr>
            <p:cNvPr id="5" name="Picture 4" descr="A yellow square with black text&#10;&#10;Description automatically generated">
              <a:extLst>
                <a:ext uri="{FF2B5EF4-FFF2-40B4-BE49-F238E27FC236}">
                  <a16:creationId xmlns:a16="http://schemas.microsoft.com/office/drawing/2014/main" id="{962E83BB-E51E-3C07-C598-CF81A1594A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9" y="4433845"/>
              <a:ext cx="1440000" cy="1440000"/>
            </a:xfrm>
            <a:prstGeom prst="rect">
              <a:avLst/>
            </a:prstGeom>
          </p:spPr>
        </p:pic>
        <p:pic>
          <p:nvPicPr>
            <p:cNvPr id="9" name="Picture 8" descr="A black and white logo&#10;&#10;Description automatically generated">
              <a:extLst>
                <a:ext uri="{FF2B5EF4-FFF2-40B4-BE49-F238E27FC236}">
                  <a16:creationId xmlns:a16="http://schemas.microsoft.com/office/drawing/2014/main" id="{9039A557-C676-AB58-B162-B323DEDCE9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40926" y="4525972"/>
              <a:ext cx="1260000" cy="1260000"/>
            </a:xfrm>
            <a:prstGeom prst="rect">
              <a:avLst/>
            </a:prstGeom>
          </p:spPr>
        </p:pic>
        <p:pic>
          <p:nvPicPr>
            <p:cNvPr id="12" name="Picture 11" descr="A green logo with black text&#10;&#10;Description automatically generated">
              <a:extLst>
                <a:ext uri="{FF2B5EF4-FFF2-40B4-BE49-F238E27FC236}">
                  <a16:creationId xmlns:a16="http://schemas.microsoft.com/office/drawing/2014/main" id="{FD6F2C36-D0B1-A487-7362-FD2F9560F1C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63653" y="4525972"/>
              <a:ext cx="1260000" cy="1260000"/>
            </a:xfrm>
            <a:prstGeom prst="rect">
              <a:avLst/>
            </a:prstGeom>
          </p:spPr>
        </p:pic>
      </p:grpSp>
      <p:sp>
        <p:nvSpPr>
          <p:cNvPr id="3" name="Slide Number Placeholder 2">
            <a:extLst>
              <a:ext uri="{FF2B5EF4-FFF2-40B4-BE49-F238E27FC236}">
                <a16:creationId xmlns:a16="http://schemas.microsoft.com/office/drawing/2014/main" id="{17808F24-ADEC-7065-5490-3B7B8255B6FC}"/>
              </a:ext>
            </a:extLst>
          </p:cNvPr>
          <p:cNvSpPr>
            <a:spLocks noGrp="1"/>
          </p:cNvSpPr>
          <p:nvPr>
            <p:ph type="sldNum" sz="quarter" idx="12"/>
          </p:nvPr>
        </p:nvSpPr>
        <p:spPr/>
        <p:txBody>
          <a:bodyPr/>
          <a:lstStyle/>
          <a:p>
            <a:fld id="{A5BC3523-C363-4BFA-8941-CE9ECEEECBA2}" type="slidenum">
              <a:rPr lang="en-GB" smtClean="0"/>
              <a:t>2</a:t>
            </a:fld>
            <a:endParaRPr lang="en-GB"/>
          </a:p>
        </p:txBody>
      </p:sp>
    </p:spTree>
    <p:extLst>
      <p:ext uri="{BB962C8B-B14F-4D97-AF65-F5344CB8AC3E}">
        <p14:creationId xmlns:p14="http://schemas.microsoft.com/office/powerpoint/2010/main" val="43822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20</a:t>
            </a:fld>
            <a:endParaRPr lang="en-GB" dirty="0"/>
          </a:p>
        </p:txBody>
      </p:sp>
      <p:sp>
        <p:nvSpPr>
          <p:cNvPr id="13" name="Title 1">
            <a:extLst>
              <a:ext uri="{FF2B5EF4-FFF2-40B4-BE49-F238E27FC236}">
                <a16:creationId xmlns:a16="http://schemas.microsoft.com/office/drawing/2014/main" id="{55A659EB-E1A2-3752-C00D-08A139158B87}"/>
              </a:ext>
            </a:extLst>
          </p:cNvPr>
          <p:cNvSpPr>
            <a:spLocks noGrp="1"/>
          </p:cNvSpPr>
          <p:nvPr>
            <p:ph type="title"/>
          </p:nvPr>
        </p:nvSpPr>
        <p:spPr>
          <a:xfrm>
            <a:off x="838199" y="224536"/>
            <a:ext cx="10515600" cy="695207"/>
          </a:xfrm>
        </p:spPr>
        <p:txBody>
          <a:bodyPr>
            <a:noAutofit/>
          </a:bodyPr>
          <a:lstStyle/>
          <a:p>
            <a:r>
              <a:rPr lang="en-GB" sz="2800" dirty="0">
                <a:solidFill>
                  <a:srgbClr val="818104"/>
                </a:solidFill>
                <a:latin typeface="Aptos Display" panose="020B0004020202020204" pitchFamily="34" charset="0"/>
              </a:rPr>
              <a:t>LabVIEW Idea: </a:t>
            </a:r>
            <a:r>
              <a:rPr lang="en-GB" sz="2800" dirty="0">
                <a:solidFill>
                  <a:srgbClr val="818104"/>
                </a:solidFill>
                <a:latin typeface="Aptos Display" panose="020B0004020202020204" pitchFamily="34" charset="0"/>
                <a:hlinkClick r:id="rId3"/>
              </a:rPr>
              <a:t>Error functions should be located in a dedicated palette</a:t>
            </a:r>
            <a:r>
              <a:rPr lang="en-GB" sz="2800" dirty="0">
                <a:solidFill>
                  <a:srgbClr val="818104"/>
                </a:solidFill>
                <a:latin typeface="Aptos Display" panose="020B0004020202020204" pitchFamily="34" charset="0"/>
              </a:rPr>
              <a:t> </a:t>
            </a:r>
          </a:p>
        </p:txBody>
      </p:sp>
      <p:pic>
        <p:nvPicPr>
          <p:cNvPr id="12" name="Picture 11" descr="A screenshot of a computer&#10;&#10;Description automatically generated">
            <a:extLst>
              <a:ext uri="{FF2B5EF4-FFF2-40B4-BE49-F238E27FC236}">
                <a16:creationId xmlns:a16="http://schemas.microsoft.com/office/drawing/2014/main" id="{7A90C938-3D97-C94E-081E-3AA56A0772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588" y="865139"/>
            <a:ext cx="6345096" cy="4928723"/>
          </a:xfrm>
          <a:prstGeom prst="rect">
            <a:avLst/>
          </a:prstGeom>
          <a:ln>
            <a:solidFill>
              <a:schemeClr val="bg1">
                <a:lumMod val="50000"/>
              </a:schemeClr>
            </a:solidFill>
          </a:ln>
        </p:spPr>
      </p:pic>
      <p:pic>
        <p:nvPicPr>
          <p:cNvPr id="15" name="Picture 14" descr="A screenshot of a computer&#10;&#10;Description automatically generated">
            <a:extLst>
              <a:ext uri="{FF2B5EF4-FFF2-40B4-BE49-F238E27FC236}">
                <a16:creationId xmlns:a16="http://schemas.microsoft.com/office/drawing/2014/main" id="{D5AF430C-7675-488A-302A-63881A1BE8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10060" y="865139"/>
            <a:ext cx="2700000" cy="5037931"/>
          </a:xfrm>
          <a:prstGeom prst="rect">
            <a:avLst/>
          </a:prstGeom>
          <a:ln>
            <a:solidFill>
              <a:schemeClr val="bg1">
                <a:lumMod val="50000"/>
              </a:schemeClr>
            </a:solidFill>
          </a:ln>
        </p:spPr>
      </p:pic>
    </p:spTree>
    <p:extLst>
      <p:ext uri="{BB962C8B-B14F-4D97-AF65-F5344CB8AC3E}">
        <p14:creationId xmlns:p14="http://schemas.microsoft.com/office/powerpoint/2010/main" val="410455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180974" y="1939250"/>
            <a:ext cx="11820526" cy="1120774"/>
          </a:xfrm>
        </p:spPr>
        <p:txBody>
          <a:bodyPr>
            <a:normAutofit fontScale="90000"/>
          </a:bodyPr>
          <a:lstStyle/>
          <a:p>
            <a:pPr algn="ctr"/>
            <a:r>
              <a:rPr lang="en-GB" dirty="0">
                <a:solidFill>
                  <a:srgbClr val="818104"/>
                </a:solidFill>
                <a:latin typeface="Aptos Display" panose="020B0004020202020204" pitchFamily="34" charset="0"/>
              </a:rPr>
              <a:t>Now for the most controversial part of the presentation…</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21</a:t>
            </a:fld>
            <a:endParaRPr lang="en-GB" dirty="0"/>
          </a:p>
        </p:txBody>
      </p:sp>
      <p:sp>
        <p:nvSpPr>
          <p:cNvPr id="11" name="Title 1">
            <a:extLst>
              <a:ext uri="{FF2B5EF4-FFF2-40B4-BE49-F238E27FC236}">
                <a16:creationId xmlns:a16="http://schemas.microsoft.com/office/drawing/2014/main" id="{0AB534E5-E9C5-5D26-FFDC-752D8B8A3407}"/>
              </a:ext>
            </a:extLst>
          </p:cNvPr>
          <p:cNvSpPr txBox="1">
            <a:spLocks/>
          </p:cNvSpPr>
          <p:nvPr/>
        </p:nvSpPr>
        <p:spPr>
          <a:xfrm>
            <a:off x="838200" y="2757548"/>
            <a:ext cx="10515600" cy="112077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solidFill>
                <a:srgbClr val="818104"/>
              </a:solidFill>
              <a:latin typeface="Aptos Display" panose="020B0004020202020204" pitchFamily="34" charset="0"/>
            </a:endParaRPr>
          </a:p>
        </p:txBody>
      </p:sp>
      <p:sp>
        <p:nvSpPr>
          <p:cNvPr id="3" name="Title 1">
            <a:extLst>
              <a:ext uri="{FF2B5EF4-FFF2-40B4-BE49-F238E27FC236}">
                <a16:creationId xmlns:a16="http://schemas.microsoft.com/office/drawing/2014/main" id="{605BFDB7-85CD-3EEA-5481-9CAA027FBDF3}"/>
              </a:ext>
            </a:extLst>
          </p:cNvPr>
          <p:cNvSpPr txBox="1">
            <a:spLocks/>
          </p:cNvSpPr>
          <p:nvPr/>
        </p:nvSpPr>
        <p:spPr>
          <a:xfrm>
            <a:off x="616743" y="2379384"/>
            <a:ext cx="10948988" cy="217957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6000" dirty="0">
                <a:solidFill>
                  <a:srgbClr val="818104"/>
                </a:solidFill>
                <a:latin typeface="Aptos Display" panose="020B0004020202020204" pitchFamily="34" charset="0"/>
              </a:rPr>
              <a:t>Automatic Error Handling (AEH)</a:t>
            </a:r>
          </a:p>
        </p:txBody>
      </p:sp>
    </p:spTree>
    <p:extLst>
      <p:ext uri="{BB962C8B-B14F-4D97-AF65-F5344CB8AC3E}">
        <p14:creationId xmlns:p14="http://schemas.microsoft.com/office/powerpoint/2010/main" val="3267490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Going against Darren’s advice (the prequel)</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90"/>
            <a:ext cx="10515600" cy="4802010"/>
          </a:xfrm>
        </p:spPr>
        <p:txBody>
          <a:bodyPr>
            <a:normAutofit/>
          </a:bodyPr>
          <a:lstStyle/>
          <a:p>
            <a:r>
              <a:rPr lang="en-GB" sz="2000" dirty="0">
                <a:solidFill>
                  <a:srgbClr val="818104"/>
                </a:solidFill>
                <a:latin typeface="Aptos" panose="020B0004020202020204" pitchFamily="34" charset="0"/>
              </a:rPr>
              <a:t>Darren Nattinger’s presentations are so good that they can be considered required reading for any LabVIEW programmer. I learned lots from Darren’s presentations over the years.</a:t>
            </a:r>
          </a:p>
          <a:p>
            <a:r>
              <a:rPr lang="en-GB" sz="2000" dirty="0">
                <a:solidFill>
                  <a:srgbClr val="818104"/>
                </a:solidFill>
                <a:latin typeface="Aptos" panose="020B0004020202020204" pitchFamily="34" charset="0"/>
              </a:rPr>
              <a:t>I agree with the majority of the points Darren made in the excellent </a:t>
            </a:r>
            <a:r>
              <a:rPr lang="en-GB" sz="2000" dirty="0">
                <a:solidFill>
                  <a:srgbClr val="818104"/>
                </a:solidFill>
                <a:latin typeface="Aptos" panose="020B0004020202020204" pitchFamily="34" charset="0"/>
                <a:hlinkClick r:id="rId3"/>
              </a:rPr>
              <a:t>What to Expect When You're Expecting an Error presentation</a:t>
            </a:r>
            <a:r>
              <a:rPr lang="en-GB" sz="2000" dirty="0">
                <a:solidFill>
                  <a:srgbClr val="818104"/>
                </a:solidFill>
                <a:latin typeface="Aptos" panose="020B0004020202020204" pitchFamily="34" charset="0"/>
              </a:rPr>
              <a:t>.</a:t>
            </a:r>
          </a:p>
          <a:p>
            <a:r>
              <a:rPr lang="en-GB" sz="2000" dirty="0">
                <a:solidFill>
                  <a:srgbClr val="818104"/>
                </a:solidFill>
                <a:latin typeface="Aptos" panose="020B0004020202020204" pitchFamily="34" charset="0"/>
              </a:rPr>
              <a:t>I disagree with a few points, discussed next.</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22</a:t>
            </a:fld>
            <a:endParaRPr lang="en-GB" dirty="0"/>
          </a:p>
        </p:txBody>
      </p:sp>
    </p:spTree>
    <p:extLst>
      <p:ext uri="{BB962C8B-B14F-4D97-AF65-F5344CB8AC3E}">
        <p14:creationId xmlns:p14="http://schemas.microsoft.com/office/powerpoint/2010/main" val="627237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23</a:t>
            </a:fld>
            <a:endParaRPr lang="en-GB" dirty="0"/>
          </a:p>
        </p:txBody>
      </p:sp>
      <p:pic>
        <p:nvPicPr>
          <p:cNvPr id="7" name="Picture 6">
            <a:extLst>
              <a:ext uri="{FF2B5EF4-FFF2-40B4-BE49-F238E27FC236}">
                <a16:creationId xmlns:a16="http://schemas.microsoft.com/office/drawing/2014/main" id="{3272C9BF-BA38-976F-3F66-859C4CBDE04F}"/>
              </a:ext>
            </a:extLst>
          </p:cNvPr>
          <p:cNvPicPr>
            <a:picLocks noChangeAspect="1"/>
          </p:cNvPicPr>
          <p:nvPr/>
        </p:nvPicPr>
        <p:blipFill>
          <a:blip r:embed="rId3"/>
          <a:srcRect b="24656"/>
          <a:stretch/>
        </p:blipFill>
        <p:spPr>
          <a:xfrm>
            <a:off x="1682521" y="1139664"/>
            <a:ext cx="8826954" cy="1239205"/>
          </a:xfrm>
          <a:prstGeom prst="rect">
            <a:avLst/>
          </a:prstGeom>
          <a:ln w="38100">
            <a:solidFill>
              <a:srgbClr val="00B0F0"/>
            </a:solidFill>
          </a:ln>
        </p:spPr>
      </p:pic>
      <p:sp>
        <p:nvSpPr>
          <p:cNvPr id="11" name="TextBox 10">
            <a:extLst>
              <a:ext uri="{FF2B5EF4-FFF2-40B4-BE49-F238E27FC236}">
                <a16:creationId xmlns:a16="http://schemas.microsoft.com/office/drawing/2014/main" id="{3E6053F8-CB94-C9ED-FC0D-42D303DFA2D4}"/>
              </a:ext>
            </a:extLst>
          </p:cNvPr>
          <p:cNvSpPr txBox="1"/>
          <p:nvPr/>
        </p:nvSpPr>
        <p:spPr>
          <a:xfrm>
            <a:off x="232914" y="3019006"/>
            <a:ext cx="11726169" cy="461665"/>
          </a:xfrm>
          <a:prstGeom prst="rect">
            <a:avLst/>
          </a:prstGeom>
          <a:solidFill>
            <a:schemeClr val="accent4">
              <a:lumMod val="20000"/>
              <a:lumOff val="80000"/>
            </a:schemeClr>
          </a:solidFill>
          <a:ln w="28575">
            <a:solidFill>
              <a:srgbClr val="00612E"/>
            </a:solidFill>
          </a:ln>
        </p:spPr>
        <p:txBody>
          <a:bodyPr wrap="square" rtlCol="0">
            <a:spAutoFit/>
          </a:bodyPr>
          <a:lstStyle/>
          <a:p>
            <a:r>
              <a:rPr lang="en-GB" sz="2400" b="1" dirty="0">
                <a:solidFill>
                  <a:srgbClr val="00612E"/>
                </a:solidFill>
                <a:latin typeface="Aptos" panose="020B0004020202020204" pitchFamily="34" charset="0"/>
                <a:ea typeface="DengXian" panose="02010600030101010101" pitchFamily="2" charset="-122"/>
              </a:rPr>
              <a:t>Tip #15</a:t>
            </a:r>
            <a:r>
              <a:rPr lang="en-GB" sz="2400" dirty="0">
                <a:solidFill>
                  <a:srgbClr val="00612E"/>
                </a:solidFill>
                <a:latin typeface="Aptos" panose="020B0004020202020204" pitchFamily="34" charset="0"/>
                <a:ea typeface="DengXian" panose="02010600030101010101" pitchFamily="2" charset="-122"/>
              </a:rPr>
              <a:t>: Automatic Error Handling is a useful feature. Most VIs should use AEH.</a:t>
            </a:r>
            <a:endParaRPr lang="en-GB" sz="1400" dirty="0">
              <a:solidFill>
                <a:srgbClr val="00612E"/>
              </a:solidFill>
              <a:effectLst/>
              <a:latin typeface="Aptos" panose="020B0004020202020204" pitchFamily="34" charset="0"/>
              <a:ea typeface="DengXian" panose="02010600030101010101" pitchFamily="2" charset="-122"/>
            </a:endParaRPr>
          </a:p>
        </p:txBody>
      </p:sp>
      <p:pic>
        <p:nvPicPr>
          <p:cNvPr id="12" name="Picture 11">
            <a:extLst>
              <a:ext uri="{FF2B5EF4-FFF2-40B4-BE49-F238E27FC236}">
                <a16:creationId xmlns:a16="http://schemas.microsoft.com/office/drawing/2014/main" id="{E3797EAA-4A15-7FA9-D02D-FEA3A73F3851}"/>
              </a:ext>
            </a:extLst>
          </p:cNvPr>
          <p:cNvPicPr>
            <a:picLocks noChangeAspect="1"/>
          </p:cNvPicPr>
          <p:nvPr/>
        </p:nvPicPr>
        <p:blipFill>
          <a:blip r:embed="rId4">
            <a:extLst>
              <a:ext uri="{28A0092B-C50C-407E-A947-70E740481C1C}">
                <a14:useLocalDpi xmlns:a14="http://schemas.microsoft.com/office/drawing/2010/main" val="0"/>
              </a:ext>
            </a:extLst>
          </a:blip>
          <a:srcRect t="18323"/>
          <a:stretch/>
        </p:blipFill>
        <p:spPr>
          <a:xfrm>
            <a:off x="3216000" y="3613290"/>
            <a:ext cx="4320000" cy="507518"/>
          </a:xfrm>
          <a:prstGeom prst="rect">
            <a:avLst/>
          </a:prstGeom>
          <a:ln>
            <a:solidFill>
              <a:schemeClr val="bg1">
                <a:lumMod val="50000"/>
              </a:schemeClr>
            </a:solidFill>
          </a:ln>
        </p:spPr>
      </p:pic>
    </p:spTree>
    <p:extLst>
      <p:ext uri="{BB962C8B-B14F-4D97-AF65-F5344CB8AC3E}">
        <p14:creationId xmlns:p14="http://schemas.microsoft.com/office/powerpoint/2010/main" val="344061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24</a:t>
            </a:fld>
            <a:endParaRPr lang="en-GB" dirty="0"/>
          </a:p>
        </p:txBody>
      </p:sp>
      <p:grpSp>
        <p:nvGrpSpPr>
          <p:cNvPr id="16" name="Group 15">
            <a:extLst>
              <a:ext uri="{FF2B5EF4-FFF2-40B4-BE49-F238E27FC236}">
                <a16:creationId xmlns:a16="http://schemas.microsoft.com/office/drawing/2014/main" id="{0B5D1926-CF09-6BBC-61C9-9F41758F16B9}"/>
              </a:ext>
            </a:extLst>
          </p:cNvPr>
          <p:cNvGrpSpPr/>
          <p:nvPr/>
        </p:nvGrpSpPr>
        <p:grpSpPr>
          <a:xfrm>
            <a:off x="5197012" y="1129299"/>
            <a:ext cx="5801961" cy="2411145"/>
            <a:chOff x="5197012" y="1428750"/>
            <a:chExt cx="5801961" cy="2411145"/>
          </a:xfrm>
        </p:grpSpPr>
        <p:pic>
          <p:nvPicPr>
            <p:cNvPr id="10" name="Picture 9" descr="A close-up of a message&#10;&#10;Description automatically generated">
              <a:extLst>
                <a:ext uri="{FF2B5EF4-FFF2-40B4-BE49-F238E27FC236}">
                  <a16:creationId xmlns:a16="http://schemas.microsoft.com/office/drawing/2014/main" id="{3128DF6C-40DE-49DA-F3C6-97506B35E040}"/>
                </a:ext>
              </a:extLst>
            </p:cNvPr>
            <p:cNvPicPr>
              <a:picLocks noChangeAspect="1"/>
            </p:cNvPicPr>
            <p:nvPr/>
          </p:nvPicPr>
          <p:blipFill>
            <a:blip r:embed="rId3">
              <a:extLst>
                <a:ext uri="{28A0092B-C50C-407E-A947-70E740481C1C}">
                  <a14:useLocalDpi xmlns:a14="http://schemas.microsoft.com/office/drawing/2010/main" val="0"/>
                </a:ext>
              </a:extLst>
            </a:blip>
            <a:srcRect r="37571"/>
            <a:stretch/>
          </p:blipFill>
          <p:spPr>
            <a:xfrm>
              <a:off x="5197012" y="1428750"/>
              <a:ext cx="5618625" cy="1950226"/>
            </a:xfrm>
            <a:prstGeom prst="rect">
              <a:avLst/>
            </a:prstGeom>
            <a:ln>
              <a:solidFill>
                <a:schemeClr val="bg1">
                  <a:lumMod val="50000"/>
                </a:schemeClr>
              </a:solidFill>
            </a:ln>
          </p:spPr>
        </p:pic>
        <p:sp>
          <p:nvSpPr>
            <p:cNvPr id="15" name="Title 1">
              <a:extLst>
                <a:ext uri="{FF2B5EF4-FFF2-40B4-BE49-F238E27FC236}">
                  <a16:creationId xmlns:a16="http://schemas.microsoft.com/office/drawing/2014/main" id="{86CBE5C4-3CA8-44EE-E4A8-A8D7078AFC01}"/>
                </a:ext>
              </a:extLst>
            </p:cNvPr>
            <p:cNvSpPr txBox="1">
              <a:spLocks/>
            </p:cNvSpPr>
            <p:nvPr/>
          </p:nvSpPr>
          <p:spPr>
            <a:xfrm>
              <a:off x="5197012" y="3182670"/>
              <a:ext cx="5801961" cy="65722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400" dirty="0">
                  <a:solidFill>
                    <a:srgbClr val="818104"/>
                  </a:solidFill>
                  <a:latin typeface="Aptos" panose="020B0004020202020204" pitchFamily="34" charset="0"/>
                </a:rPr>
                <a:t>Source: “Code Complete 2” by Steve McConnell, chapter 8.4 Exceptions, page 201.</a:t>
              </a:r>
            </a:p>
          </p:txBody>
        </p:sp>
      </p:grpSp>
      <p:grpSp>
        <p:nvGrpSpPr>
          <p:cNvPr id="18" name="Group 17">
            <a:extLst>
              <a:ext uri="{FF2B5EF4-FFF2-40B4-BE49-F238E27FC236}">
                <a16:creationId xmlns:a16="http://schemas.microsoft.com/office/drawing/2014/main" id="{62D445F4-EF5D-9D4E-461B-058E0A70DE5C}"/>
              </a:ext>
            </a:extLst>
          </p:cNvPr>
          <p:cNvGrpSpPr/>
          <p:nvPr/>
        </p:nvGrpSpPr>
        <p:grpSpPr>
          <a:xfrm>
            <a:off x="752475" y="1129299"/>
            <a:ext cx="2965725" cy="4165065"/>
            <a:chOff x="752475" y="1428750"/>
            <a:chExt cx="2965725" cy="4165065"/>
          </a:xfrm>
        </p:grpSpPr>
        <p:pic>
          <p:nvPicPr>
            <p:cNvPr id="14" name="Picture 13" descr="A book cover of a computer&#10;&#10;Description automatically generated">
              <a:extLst>
                <a:ext uri="{FF2B5EF4-FFF2-40B4-BE49-F238E27FC236}">
                  <a16:creationId xmlns:a16="http://schemas.microsoft.com/office/drawing/2014/main" id="{BBAE3B08-DB9C-722A-D6A7-6E4629B3C5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428750"/>
              <a:ext cx="2880000" cy="3507840"/>
            </a:xfrm>
            <a:prstGeom prst="rect">
              <a:avLst/>
            </a:prstGeom>
          </p:spPr>
        </p:pic>
        <p:sp>
          <p:nvSpPr>
            <p:cNvPr id="17" name="Title 1">
              <a:extLst>
                <a:ext uri="{FF2B5EF4-FFF2-40B4-BE49-F238E27FC236}">
                  <a16:creationId xmlns:a16="http://schemas.microsoft.com/office/drawing/2014/main" id="{7D01FDFE-9373-1443-ED07-DA8351F8CD14}"/>
                </a:ext>
              </a:extLst>
            </p:cNvPr>
            <p:cNvSpPr txBox="1">
              <a:spLocks/>
            </p:cNvSpPr>
            <p:nvPr/>
          </p:nvSpPr>
          <p:spPr>
            <a:xfrm>
              <a:off x="752475" y="4936590"/>
              <a:ext cx="2965725" cy="657225"/>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400" dirty="0">
                  <a:solidFill>
                    <a:srgbClr val="818104"/>
                  </a:solidFill>
                  <a:latin typeface="Aptos" panose="020B0004020202020204" pitchFamily="34" charset="0"/>
                </a:rPr>
                <a:t>This book describes numerous software development best practices. I highly recommend it.</a:t>
              </a:r>
            </a:p>
          </p:txBody>
        </p:sp>
      </p:grpSp>
      <p:sp>
        <p:nvSpPr>
          <p:cNvPr id="19" name="Title 1">
            <a:extLst>
              <a:ext uri="{FF2B5EF4-FFF2-40B4-BE49-F238E27FC236}">
                <a16:creationId xmlns:a16="http://schemas.microsoft.com/office/drawing/2014/main" id="{61D5F07C-E638-F555-099D-FCD087DF48E2}"/>
              </a:ext>
            </a:extLst>
          </p:cNvPr>
          <p:cNvSpPr txBox="1">
            <a:spLocks/>
          </p:cNvSpPr>
          <p:nvPr/>
        </p:nvSpPr>
        <p:spPr>
          <a:xfrm>
            <a:off x="5197012" y="3540444"/>
            <a:ext cx="7012759" cy="71781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818104"/>
                </a:solidFill>
                <a:latin typeface="Aptos" panose="020B0004020202020204" pitchFamily="34" charset="0"/>
              </a:rPr>
              <a:t>Notice that the </a:t>
            </a:r>
            <a:r>
              <a:rPr lang="en-US" sz="2000" b="1" dirty="0">
                <a:solidFill>
                  <a:srgbClr val="818104"/>
                </a:solidFill>
                <a:latin typeface="Aptos" panose="020B0004020202020204" pitchFamily="34" charset="0"/>
              </a:rPr>
              <a:t>catch</a:t>
            </a:r>
            <a:r>
              <a:rPr lang="en-US" sz="2000" dirty="0">
                <a:solidFill>
                  <a:srgbClr val="818104"/>
                </a:solidFill>
                <a:latin typeface="Aptos" panose="020B0004020202020204" pitchFamily="34" charset="0"/>
              </a:rPr>
              <a:t> statement is empty. This clears any/all exceptions without any explanation. This is a </a:t>
            </a:r>
            <a:r>
              <a:rPr lang="en-US" sz="2000" b="1" dirty="0">
                <a:solidFill>
                  <a:srgbClr val="818104"/>
                </a:solidFill>
                <a:latin typeface="Aptos" panose="020B0004020202020204" pitchFamily="34" charset="0"/>
              </a:rPr>
              <a:t>Coding Horror</a:t>
            </a:r>
            <a:r>
              <a:rPr lang="en-US" sz="2000" dirty="0">
                <a:solidFill>
                  <a:srgbClr val="818104"/>
                </a:solidFill>
                <a:latin typeface="Aptos" panose="020B0004020202020204" pitchFamily="34" charset="0"/>
              </a:rPr>
              <a:t>.</a:t>
            </a:r>
          </a:p>
        </p:txBody>
      </p:sp>
      <p:sp>
        <p:nvSpPr>
          <p:cNvPr id="20" name="Title 1">
            <a:extLst>
              <a:ext uri="{FF2B5EF4-FFF2-40B4-BE49-F238E27FC236}">
                <a16:creationId xmlns:a16="http://schemas.microsoft.com/office/drawing/2014/main" id="{3B8CFE2C-F6E4-BBD4-1368-ADD8A5633ACB}"/>
              </a:ext>
            </a:extLst>
          </p:cNvPr>
          <p:cNvSpPr txBox="1">
            <a:spLocks/>
          </p:cNvSpPr>
          <p:nvPr/>
        </p:nvSpPr>
        <p:spPr>
          <a:xfrm>
            <a:off x="5197012" y="3965643"/>
            <a:ext cx="7012759" cy="71781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818104"/>
                </a:solidFill>
                <a:latin typeface="Aptos" panose="020B0004020202020204" pitchFamily="34" charset="0"/>
              </a:rPr>
              <a:t>In LabVIEW this is equivalent to:</a:t>
            </a:r>
          </a:p>
        </p:txBody>
      </p:sp>
      <p:pic>
        <p:nvPicPr>
          <p:cNvPr id="22" name="Picture 21" descr="A white rectangle with blue text&#10;&#10;Description automatically generated">
            <a:extLst>
              <a:ext uri="{FF2B5EF4-FFF2-40B4-BE49-F238E27FC236}">
                <a16:creationId xmlns:a16="http://schemas.microsoft.com/office/drawing/2014/main" id="{60624B00-B5BA-775D-7C93-F8803E95F8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7012" y="4683461"/>
            <a:ext cx="5754411" cy="1549753"/>
          </a:xfrm>
          <a:prstGeom prst="rect">
            <a:avLst/>
          </a:prstGeom>
          <a:ln>
            <a:solidFill>
              <a:schemeClr val="bg1">
                <a:lumMod val="50000"/>
              </a:schemeClr>
            </a:solidFill>
          </a:ln>
        </p:spPr>
      </p:pic>
    </p:spTree>
    <p:extLst>
      <p:ext uri="{BB962C8B-B14F-4D97-AF65-F5344CB8AC3E}">
        <p14:creationId xmlns:p14="http://schemas.microsoft.com/office/powerpoint/2010/main" val="3226074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25</a:t>
            </a:fld>
            <a:endParaRPr lang="en-GB" dirty="0"/>
          </a:p>
        </p:txBody>
      </p:sp>
      <p:pic>
        <p:nvPicPr>
          <p:cNvPr id="8" name="Picture 7" descr="A graph with a line and a pencil&#10;&#10;Description automatically generated">
            <a:extLst>
              <a:ext uri="{FF2B5EF4-FFF2-40B4-BE49-F238E27FC236}">
                <a16:creationId xmlns:a16="http://schemas.microsoft.com/office/drawing/2014/main" id="{E8CF5BFF-541E-41E1-0B6A-8C71A2461735}"/>
              </a:ext>
            </a:extLst>
          </p:cNvPr>
          <p:cNvPicPr>
            <a:picLocks noChangeAspect="1"/>
          </p:cNvPicPr>
          <p:nvPr/>
        </p:nvPicPr>
        <p:blipFill>
          <a:blip r:embed="rId3">
            <a:extLst>
              <a:ext uri="{28A0092B-C50C-407E-A947-70E740481C1C}">
                <a14:useLocalDpi xmlns:a14="http://schemas.microsoft.com/office/drawing/2010/main" val="0"/>
              </a:ext>
            </a:extLst>
          </a:blip>
          <a:srcRect l="5432" r="5432"/>
          <a:stretch/>
        </p:blipFill>
        <p:spPr>
          <a:xfrm>
            <a:off x="665877" y="4050545"/>
            <a:ext cx="3073558" cy="1587582"/>
          </a:xfrm>
          <a:prstGeom prst="rect">
            <a:avLst/>
          </a:prstGeom>
          <a:ln>
            <a:solidFill>
              <a:schemeClr val="bg1">
                <a:lumMod val="50000"/>
              </a:schemeClr>
            </a:solidFill>
          </a:ln>
        </p:spPr>
      </p:pic>
      <p:grpSp>
        <p:nvGrpSpPr>
          <p:cNvPr id="21" name="Group 20">
            <a:extLst>
              <a:ext uri="{FF2B5EF4-FFF2-40B4-BE49-F238E27FC236}">
                <a16:creationId xmlns:a16="http://schemas.microsoft.com/office/drawing/2014/main" id="{71A54C02-95B5-A093-2A36-1E8A347F8DFC}"/>
              </a:ext>
            </a:extLst>
          </p:cNvPr>
          <p:cNvGrpSpPr/>
          <p:nvPr/>
        </p:nvGrpSpPr>
        <p:grpSpPr>
          <a:xfrm>
            <a:off x="665877" y="1271588"/>
            <a:ext cx="3134598" cy="2707517"/>
            <a:chOff x="665877" y="1271588"/>
            <a:chExt cx="3134598" cy="2707517"/>
          </a:xfrm>
        </p:grpSpPr>
        <p:pic>
          <p:nvPicPr>
            <p:cNvPr id="5" name="Picture 4" descr="A graph with a line and a square&#10;&#10;Description automatically generated">
              <a:extLst>
                <a:ext uri="{FF2B5EF4-FFF2-40B4-BE49-F238E27FC236}">
                  <a16:creationId xmlns:a16="http://schemas.microsoft.com/office/drawing/2014/main" id="{035EA99F-7EE5-0E0D-3128-86A94F5140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877" y="1771612"/>
              <a:ext cx="3073558" cy="1428823"/>
            </a:xfrm>
            <a:prstGeom prst="rect">
              <a:avLst/>
            </a:prstGeom>
            <a:ln>
              <a:solidFill>
                <a:schemeClr val="bg1">
                  <a:lumMod val="50000"/>
                </a:schemeClr>
              </a:solidFill>
            </a:ln>
          </p:spPr>
        </p:pic>
        <p:sp>
          <p:nvSpPr>
            <p:cNvPr id="6" name="Title 1">
              <a:extLst>
                <a:ext uri="{FF2B5EF4-FFF2-40B4-BE49-F238E27FC236}">
                  <a16:creationId xmlns:a16="http://schemas.microsoft.com/office/drawing/2014/main" id="{9E1B454E-35D1-7910-6339-CE263B206453}"/>
                </a:ext>
              </a:extLst>
            </p:cNvPr>
            <p:cNvSpPr txBox="1">
              <a:spLocks/>
            </p:cNvSpPr>
            <p:nvPr/>
          </p:nvSpPr>
          <p:spPr>
            <a:xfrm>
              <a:off x="665877" y="1271588"/>
              <a:ext cx="3073558" cy="50002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2400" dirty="0">
                  <a:solidFill>
                    <a:srgbClr val="9C0006"/>
                  </a:solidFill>
                  <a:latin typeface="Aptos Display" panose="020B0004020202020204" pitchFamily="34" charset="0"/>
                </a:rPr>
                <a:t>AEH Disabled</a:t>
              </a:r>
            </a:p>
          </p:txBody>
        </p:sp>
        <p:sp>
          <p:nvSpPr>
            <p:cNvPr id="9" name="Arrow: Down 8">
              <a:extLst>
                <a:ext uri="{FF2B5EF4-FFF2-40B4-BE49-F238E27FC236}">
                  <a16:creationId xmlns:a16="http://schemas.microsoft.com/office/drawing/2014/main" id="{22348B07-E6A8-EFCA-C779-43CCA107725F}"/>
                </a:ext>
              </a:extLst>
            </p:cNvPr>
            <p:cNvSpPr/>
            <p:nvPr/>
          </p:nvSpPr>
          <p:spPr>
            <a:xfrm>
              <a:off x="1945481" y="3271875"/>
              <a:ext cx="514350" cy="707230"/>
            </a:xfrm>
            <a:prstGeom prst="downArrow">
              <a:avLst/>
            </a:prstGeom>
            <a:solidFill>
              <a:srgbClr val="00B0F0"/>
            </a:solidFill>
            <a:ln>
              <a:solidFill>
                <a:srgbClr val="00B0F0"/>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sp>
          <p:nvSpPr>
            <p:cNvPr id="11" name="Title 1">
              <a:extLst>
                <a:ext uri="{FF2B5EF4-FFF2-40B4-BE49-F238E27FC236}">
                  <a16:creationId xmlns:a16="http://schemas.microsoft.com/office/drawing/2014/main" id="{D0EEE828-8DFF-743F-1231-7DEC99DB0825}"/>
                </a:ext>
              </a:extLst>
            </p:cNvPr>
            <p:cNvSpPr txBox="1">
              <a:spLocks/>
            </p:cNvSpPr>
            <p:nvPr/>
          </p:nvSpPr>
          <p:spPr>
            <a:xfrm>
              <a:off x="2459831" y="3322482"/>
              <a:ext cx="1340644" cy="606016"/>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dirty="0">
                  <a:solidFill>
                    <a:srgbClr val="818104"/>
                  </a:solidFill>
                  <a:latin typeface="Aptos" panose="020B0004020202020204" pitchFamily="34" charset="0"/>
                </a:rPr>
                <a:t>Equivalent </a:t>
              </a:r>
            </a:p>
            <a:p>
              <a:r>
                <a:rPr lang="en-US" sz="2000" dirty="0">
                  <a:solidFill>
                    <a:srgbClr val="818104"/>
                  </a:solidFill>
                  <a:latin typeface="Aptos" panose="020B0004020202020204" pitchFamily="34" charset="0"/>
                </a:rPr>
                <a:t>to</a:t>
              </a:r>
            </a:p>
          </p:txBody>
        </p:sp>
      </p:grpSp>
      <p:grpSp>
        <p:nvGrpSpPr>
          <p:cNvPr id="70" name="Group 69">
            <a:extLst>
              <a:ext uri="{FF2B5EF4-FFF2-40B4-BE49-F238E27FC236}">
                <a16:creationId xmlns:a16="http://schemas.microsoft.com/office/drawing/2014/main" id="{F2280418-8D05-96AB-A269-EACD1FE44A22}"/>
              </a:ext>
            </a:extLst>
          </p:cNvPr>
          <p:cNvGrpSpPr/>
          <p:nvPr/>
        </p:nvGrpSpPr>
        <p:grpSpPr>
          <a:xfrm>
            <a:off x="3943350" y="433279"/>
            <a:ext cx="7887575" cy="6288196"/>
            <a:chOff x="3943350" y="433279"/>
            <a:chExt cx="7887575" cy="6288196"/>
          </a:xfrm>
        </p:grpSpPr>
        <p:cxnSp>
          <p:nvCxnSpPr>
            <p:cNvPr id="13" name="Straight Connector 12">
              <a:extLst>
                <a:ext uri="{FF2B5EF4-FFF2-40B4-BE49-F238E27FC236}">
                  <a16:creationId xmlns:a16="http://schemas.microsoft.com/office/drawing/2014/main" id="{1A754F58-FC50-4A66-E6C8-1B399BFA22F7}"/>
                </a:ext>
              </a:extLst>
            </p:cNvPr>
            <p:cNvCxnSpPr>
              <a:cxnSpLocks/>
            </p:cNvCxnSpPr>
            <p:nvPr/>
          </p:nvCxnSpPr>
          <p:spPr>
            <a:xfrm>
              <a:off x="3943350" y="1135856"/>
              <a:ext cx="0" cy="5585619"/>
            </a:xfrm>
            <a:prstGeom prst="line">
              <a:avLst/>
            </a:prstGeom>
            <a:ln w="19050">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F6EA73E4-8CC1-7B59-D7FE-53E374B93C41}"/>
                </a:ext>
              </a:extLst>
            </p:cNvPr>
            <p:cNvGrpSpPr/>
            <p:nvPr/>
          </p:nvGrpSpPr>
          <p:grpSpPr>
            <a:xfrm>
              <a:off x="4086226" y="1271588"/>
              <a:ext cx="3134598" cy="2707517"/>
              <a:chOff x="665877" y="1271588"/>
              <a:chExt cx="3134598" cy="2707517"/>
            </a:xfrm>
          </p:grpSpPr>
          <p:pic>
            <p:nvPicPr>
              <p:cNvPr id="24" name="Picture 23" descr="A graph with a line and a square&#10;&#10;Description automatically generated">
                <a:extLst>
                  <a:ext uri="{FF2B5EF4-FFF2-40B4-BE49-F238E27FC236}">
                    <a16:creationId xmlns:a16="http://schemas.microsoft.com/office/drawing/2014/main" id="{E902BB64-1BAE-0670-515D-92B768DAB3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877" y="1771612"/>
                <a:ext cx="3073558" cy="1428823"/>
              </a:xfrm>
              <a:prstGeom prst="rect">
                <a:avLst/>
              </a:prstGeom>
              <a:ln>
                <a:solidFill>
                  <a:schemeClr val="bg1">
                    <a:lumMod val="50000"/>
                  </a:schemeClr>
                </a:solidFill>
              </a:ln>
            </p:spPr>
          </p:pic>
          <p:sp>
            <p:nvSpPr>
              <p:cNvPr id="25" name="Title 1">
                <a:extLst>
                  <a:ext uri="{FF2B5EF4-FFF2-40B4-BE49-F238E27FC236}">
                    <a16:creationId xmlns:a16="http://schemas.microsoft.com/office/drawing/2014/main" id="{A47A7343-FF61-E4B5-A5DD-24200436E8CB}"/>
                  </a:ext>
                </a:extLst>
              </p:cNvPr>
              <p:cNvSpPr txBox="1">
                <a:spLocks/>
              </p:cNvSpPr>
              <p:nvPr/>
            </p:nvSpPr>
            <p:spPr>
              <a:xfrm>
                <a:off x="665877" y="1271588"/>
                <a:ext cx="3073558" cy="50002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2400" dirty="0">
                    <a:solidFill>
                      <a:srgbClr val="00B050"/>
                    </a:solidFill>
                    <a:latin typeface="Aptos Display" panose="020B0004020202020204" pitchFamily="34" charset="0"/>
                  </a:rPr>
                  <a:t>AEH Enabled</a:t>
                </a:r>
              </a:p>
            </p:txBody>
          </p:sp>
          <p:sp>
            <p:nvSpPr>
              <p:cNvPr id="26" name="Arrow: Down 25">
                <a:extLst>
                  <a:ext uri="{FF2B5EF4-FFF2-40B4-BE49-F238E27FC236}">
                    <a16:creationId xmlns:a16="http://schemas.microsoft.com/office/drawing/2014/main" id="{1439150C-A9FD-F89D-5675-45CD0906255A}"/>
                  </a:ext>
                </a:extLst>
              </p:cNvPr>
              <p:cNvSpPr/>
              <p:nvPr/>
            </p:nvSpPr>
            <p:spPr>
              <a:xfrm>
                <a:off x="1945481" y="3271875"/>
                <a:ext cx="514350" cy="707230"/>
              </a:xfrm>
              <a:prstGeom prst="downArrow">
                <a:avLst/>
              </a:prstGeom>
              <a:solidFill>
                <a:srgbClr val="00B0F0"/>
              </a:solidFill>
              <a:ln>
                <a:solidFill>
                  <a:srgbClr val="00B0F0"/>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GB"/>
              </a:p>
            </p:txBody>
          </p:sp>
          <p:sp>
            <p:nvSpPr>
              <p:cNvPr id="27" name="Title 1">
                <a:extLst>
                  <a:ext uri="{FF2B5EF4-FFF2-40B4-BE49-F238E27FC236}">
                    <a16:creationId xmlns:a16="http://schemas.microsoft.com/office/drawing/2014/main" id="{C0063066-6257-C113-5D76-D3274A6E5B74}"/>
                  </a:ext>
                </a:extLst>
              </p:cNvPr>
              <p:cNvSpPr txBox="1">
                <a:spLocks/>
              </p:cNvSpPr>
              <p:nvPr/>
            </p:nvSpPr>
            <p:spPr>
              <a:xfrm>
                <a:off x="2459831" y="3322482"/>
                <a:ext cx="1340644" cy="606016"/>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dirty="0">
                    <a:solidFill>
                      <a:srgbClr val="818104"/>
                    </a:solidFill>
                    <a:latin typeface="Aptos" panose="020B0004020202020204" pitchFamily="34" charset="0"/>
                  </a:rPr>
                  <a:t>Equivalent </a:t>
                </a:r>
              </a:p>
              <a:p>
                <a:r>
                  <a:rPr lang="en-US" sz="2000" dirty="0">
                    <a:solidFill>
                      <a:srgbClr val="818104"/>
                    </a:solidFill>
                    <a:latin typeface="Aptos" panose="020B0004020202020204" pitchFamily="34" charset="0"/>
                  </a:rPr>
                  <a:t>to</a:t>
                </a:r>
              </a:p>
            </p:txBody>
          </p:sp>
        </p:grpSp>
        <p:pic>
          <p:nvPicPr>
            <p:cNvPr id="29" name="Picture 28" descr="A white rectangular sign with blue text&#10;&#10;Description automatically generated">
              <a:extLst>
                <a:ext uri="{FF2B5EF4-FFF2-40B4-BE49-F238E27FC236}">
                  <a16:creationId xmlns:a16="http://schemas.microsoft.com/office/drawing/2014/main" id="{BE145F69-F3B1-956D-710C-7572465626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3800" y="3637023"/>
              <a:ext cx="3600000" cy="2381843"/>
            </a:xfrm>
            <a:prstGeom prst="rect">
              <a:avLst/>
            </a:prstGeom>
            <a:ln>
              <a:solidFill>
                <a:schemeClr val="bg1">
                  <a:lumMod val="50000"/>
                </a:schemeClr>
              </a:solidFill>
            </a:ln>
          </p:spPr>
        </p:pic>
        <p:pic>
          <p:nvPicPr>
            <p:cNvPr id="31" name="Picture 30" descr="A computer screen shot of a computer error&#10;&#10;Description automatically generated">
              <a:extLst>
                <a:ext uri="{FF2B5EF4-FFF2-40B4-BE49-F238E27FC236}">
                  <a16:creationId xmlns:a16="http://schemas.microsoft.com/office/drawing/2014/main" id="{B6F05793-63E0-320D-5A7D-2E151487622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6226" y="4126749"/>
              <a:ext cx="3135600" cy="1540534"/>
            </a:xfrm>
            <a:prstGeom prst="rect">
              <a:avLst/>
            </a:prstGeom>
            <a:ln>
              <a:solidFill>
                <a:schemeClr val="bg1">
                  <a:lumMod val="50000"/>
                </a:schemeClr>
              </a:solidFill>
            </a:ln>
          </p:spPr>
        </p:pic>
        <p:sp>
          <p:nvSpPr>
            <p:cNvPr id="62" name="Freeform: Shape 61">
              <a:extLst>
                <a:ext uri="{FF2B5EF4-FFF2-40B4-BE49-F238E27FC236}">
                  <a16:creationId xmlns:a16="http://schemas.microsoft.com/office/drawing/2014/main" id="{7CAD99DB-2EC2-3838-70D5-8C9A59052912}"/>
                </a:ext>
              </a:extLst>
            </p:cNvPr>
            <p:cNvSpPr/>
            <p:nvPr/>
          </p:nvSpPr>
          <p:spPr>
            <a:xfrm>
              <a:off x="6322219" y="3677396"/>
              <a:ext cx="2063144" cy="1380379"/>
            </a:xfrm>
            <a:custGeom>
              <a:avLst/>
              <a:gdLst>
                <a:gd name="connsiteX0" fmla="*/ 0 w 2063144"/>
                <a:gd name="connsiteY0" fmla="*/ 1380379 h 1380379"/>
                <a:gd name="connsiteX1" fmla="*/ 142875 w 2063144"/>
                <a:gd name="connsiteY1" fmla="*/ 894604 h 1380379"/>
                <a:gd name="connsiteX2" fmla="*/ 407194 w 2063144"/>
                <a:gd name="connsiteY2" fmla="*/ 301673 h 1380379"/>
                <a:gd name="connsiteX3" fmla="*/ 985837 w 2063144"/>
                <a:gd name="connsiteY3" fmla="*/ 1635 h 1380379"/>
                <a:gd name="connsiteX4" fmla="*/ 1607344 w 2063144"/>
                <a:gd name="connsiteY4" fmla="*/ 423117 h 1380379"/>
                <a:gd name="connsiteX5" fmla="*/ 2007394 w 2063144"/>
                <a:gd name="connsiteY5" fmla="*/ 1073198 h 1380379"/>
                <a:gd name="connsiteX6" fmla="*/ 2050256 w 2063144"/>
                <a:gd name="connsiteY6" fmla="*/ 1273223 h 138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63144" h="1380379" extrusionOk="0">
                  <a:moveTo>
                    <a:pt x="0" y="1380379"/>
                  </a:moveTo>
                  <a:cubicBezTo>
                    <a:pt x="38488" y="1224711"/>
                    <a:pt x="59731" y="1070605"/>
                    <a:pt x="142875" y="894604"/>
                  </a:cubicBezTo>
                  <a:cubicBezTo>
                    <a:pt x="212497" y="736031"/>
                    <a:pt x="266760" y="456880"/>
                    <a:pt x="407194" y="301673"/>
                  </a:cubicBezTo>
                  <a:cubicBezTo>
                    <a:pt x="548579" y="147274"/>
                    <a:pt x="780987" y="-50096"/>
                    <a:pt x="985837" y="1635"/>
                  </a:cubicBezTo>
                  <a:cubicBezTo>
                    <a:pt x="1145853" y="12352"/>
                    <a:pt x="1434803" y="291017"/>
                    <a:pt x="1607344" y="423117"/>
                  </a:cubicBezTo>
                  <a:cubicBezTo>
                    <a:pt x="1765052" y="597953"/>
                    <a:pt x="1912099" y="947349"/>
                    <a:pt x="2007394" y="1073198"/>
                  </a:cubicBezTo>
                  <a:cubicBezTo>
                    <a:pt x="2080891" y="1215160"/>
                    <a:pt x="2063744" y="1244951"/>
                    <a:pt x="2050256" y="1273223"/>
                  </a:cubicBezTo>
                </a:path>
              </a:pathLst>
            </a:custGeom>
            <a:noFill/>
            <a:ln w="38100">
              <a:solidFill>
                <a:srgbClr val="00B0F0"/>
              </a:solidFill>
              <a:prstDash val="dash"/>
              <a:headEnd type="none" w="med" len="med"/>
              <a:tailEnd type="triangle" w="med" len="med"/>
              <a:extLst>
                <a:ext uri="{C807C97D-BFC1-408E-A445-0C87EB9F89A2}">
                  <ask:lineSketchStyleProps xmlns:ask="http://schemas.microsoft.com/office/drawing/2018/sketchyshapes" sd="2834375569">
                    <a:custGeom>
                      <a:avLst/>
                      <a:gdLst>
                        <a:gd name="connsiteX0" fmla="*/ 0 w 2063144"/>
                        <a:gd name="connsiteY0" fmla="*/ 1380379 h 1380379"/>
                        <a:gd name="connsiteX1" fmla="*/ 142875 w 2063144"/>
                        <a:gd name="connsiteY1" fmla="*/ 894604 h 1380379"/>
                        <a:gd name="connsiteX2" fmla="*/ 407194 w 2063144"/>
                        <a:gd name="connsiteY2" fmla="*/ 301673 h 1380379"/>
                        <a:gd name="connsiteX3" fmla="*/ 985837 w 2063144"/>
                        <a:gd name="connsiteY3" fmla="*/ 1635 h 1380379"/>
                        <a:gd name="connsiteX4" fmla="*/ 1607344 w 2063144"/>
                        <a:gd name="connsiteY4" fmla="*/ 423117 h 1380379"/>
                        <a:gd name="connsiteX5" fmla="*/ 2007394 w 2063144"/>
                        <a:gd name="connsiteY5" fmla="*/ 1073198 h 1380379"/>
                        <a:gd name="connsiteX6" fmla="*/ 2050256 w 2063144"/>
                        <a:gd name="connsiteY6" fmla="*/ 1273223 h 138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63144" h="1380379">
                          <a:moveTo>
                            <a:pt x="0" y="1380379"/>
                          </a:moveTo>
                          <a:cubicBezTo>
                            <a:pt x="37504" y="1227383"/>
                            <a:pt x="75009" y="1074388"/>
                            <a:pt x="142875" y="894604"/>
                          </a:cubicBezTo>
                          <a:cubicBezTo>
                            <a:pt x="210741" y="714820"/>
                            <a:pt x="266700" y="450501"/>
                            <a:pt x="407194" y="301673"/>
                          </a:cubicBezTo>
                          <a:cubicBezTo>
                            <a:pt x="547688" y="152845"/>
                            <a:pt x="785812" y="-18606"/>
                            <a:pt x="985837" y="1635"/>
                          </a:cubicBezTo>
                          <a:cubicBezTo>
                            <a:pt x="1185862" y="21876"/>
                            <a:pt x="1437085" y="244523"/>
                            <a:pt x="1607344" y="423117"/>
                          </a:cubicBezTo>
                          <a:cubicBezTo>
                            <a:pt x="1777603" y="601711"/>
                            <a:pt x="1933575" y="931514"/>
                            <a:pt x="2007394" y="1073198"/>
                          </a:cubicBezTo>
                          <a:cubicBezTo>
                            <a:pt x="2081213" y="1214882"/>
                            <a:pt x="2065734" y="1244052"/>
                            <a:pt x="2050256" y="1273223"/>
                          </a:cubicBezTo>
                        </a:path>
                      </a:pathLst>
                    </a:cu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4" name="Picture 63" descr="A screenshot of a computer error message&#10;&#10;Description automatically generated">
              <a:extLst>
                <a:ext uri="{FF2B5EF4-FFF2-40B4-BE49-F238E27FC236}">
                  <a16:creationId xmlns:a16="http://schemas.microsoft.com/office/drawing/2014/main" id="{96DA8C77-3FB2-B73F-4DCF-D075A404947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62112" y="433279"/>
              <a:ext cx="3168813" cy="2838596"/>
            </a:xfrm>
            <a:prstGeom prst="rect">
              <a:avLst/>
            </a:prstGeom>
            <a:ln>
              <a:solidFill>
                <a:schemeClr val="bg1">
                  <a:lumMod val="50000"/>
                </a:schemeClr>
              </a:solidFill>
            </a:ln>
          </p:spPr>
        </p:pic>
        <p:cxnSp>
          <p:nvCxnSpPr>
            <p:cNvPr id="68" name="Straight Arrow Connector 67">
              <a:extLst>
                <a:ext uri="{FF2B5EF4-FFF2-40B4-BE49-F238E27FC236}">
                  <a16:creationId xmlns:a16="http://schemas.microsoft.com/office/drawing/2014/main" id="{20FD00EC-9F3E-AA33-EA85-CFA009E73F89}"/>
                </a:ext>
              </a:extLst>
            </p:cNvPr>
            <p:cNvCxnSpPr>
              <a:cxnSpLocks/>
              <a:stCxn id="29" idx="0"/>
            </p:cNvCxnSpPr>
            <p:nvPr/>
          </p:nvCxnSpPr>
          <p:spPr>
            <a:xfrm flipV="1">
              <a:off x="9553800" y="3271875"/>
              <a:ext cx="0" cy="365148"/>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5D2D06D0-C8CF-BEE0-CE27-6D07EFE913EC}"/>
              </a:ext>
            </a:extLst>
          </p:cNvPr>
          <p:cNvPicPr>
            <a:picLocks noChangeAspect="1"/>
          </p:cNvPicPr>
          <p:nvPr/>
        </p:nvPicPr>
        <p:blipFill>
          <a:blip r:embed="rId8">
            <a:extLst>
              <a:ext uri="{28A0092B-C50C-407E-A947-70E740481C1C}">
                <a14:useLocalDpi xmlns:a14="http://schemas.microsoft.com/office/drawing/2010/main" val="0"/>
              </a:ext>
            </a:extLst>
          </a:blip>
          <a:srcRect r="89302" b="37184"/>
          <a:stretch/>
        </p:blipFill>
        <p:spPr>
          <a:xfrm>
            <a:off x="1842656" y="5765632"/>
            <a:ext cx="720000" cy="916116"/>
          </a:xfrm>
          <a:prstGeom prst="rect">
            <a:avLst/>
          </a:prstGeom>
          <a:ln>
            <a:solidFill>
              <a:schemeClr val="bg1">
                <a:lumMod val="50000"/>
              </a:schemeClr>
            </a:solidFill>
          </a:ln>
        </p:spPr>
      </p:pic>
    </p:spTree>
    <p:extLst>
      <p:ext uri="{BB962C8B-B14F-4D97-AF65-F5344CB8AC3E}">
        <p14:creationId xmlns:p14="http://schemas.microsoft.com/office/powerpoint/2010/main" val="1412917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90"/>
            <a:ext cx="10515600" cy="1430160"/>
          </a:xfrm>
        </p:spPr>
        <p:txBody>
          <a:bodyPr>
            <a:normAutofit/>
          </a:bodyPr>
          <a:lstStyle/>
          <a:p>
            <a:r>
              <a:rPr lang="en-GB" sz="2000" dirty="0">
                <a:solidFill>
                  <a:srgbClr val="818104"/>
                </a:solidFill>
                <a:latin typeface="Aptos" panose="020B0004020202020204" pitchFamily="34" charset="0"/>
              </a:rPr>
              <a:t>Automatic Error Handling is </a:t>
            </a:r>
            <a:r>
              <a:rPr lang="en-GB" sz="2000" b="1" dirty="0">
                <a:solidFill>
                  <a:srgbClr val="818104"/>
                </a:solidFill>
                <a:latin typeface="Aptos" panose="020B0004020202020204" pitchFamily="34" charset="0"/>
              </a:rPr>
              <a:t>an insurance or a safety net</a:t>
            </a:r>
            <a:r>
              <a:rPr lang="en-GB" sz="2000" dirty="0">
                <a:solidFill>
                  <a:srgbClr val="818104"/>
                </a:solidFill>
                <a:latin typeface="Aptos" panose="020B0004020202020204" pitchFamily="34" charset="0"/>
              </a:rPr>
              <a:t>.</a:t>
            </a:r>
          </a:p>
          <a:p>
            <a:pPr lvl="1"/>
            <a:r>
              <a:rPr lang="en-GB" sz="1600" dirty="0">
                <a:solidFill>
                  <a:srgbClr val="818104"/>
                </a:solidFill>
                <a:latin typeface="Aptos" panose="020B0004020202020204" pitchFamily="34" charset="0"/>
              </a:rPr>
              <a:t>It ensures that if an error is produced on an unwired error wire, that error will not disappear into a void. The error will be reported to you, the developer, so you can take corrective action.</a:t>
            </a:r>
          </a:p>
          <a:p>
            <a:r>
              <a:rPr lang="en-GB" sz="2000" dirty="0">
                <a:solidFill>
                  <a:srgbClr val="818104"/>
                </a:solidFill>
                <a:latin typeface="Aptos" panose="020B0004020202020204" pitchFamily="34" charset="0"/>
              </a:rPr>
              <a:t>Enabling AEH is a defensive programming technique. It leads to more reliable code.</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26</a:t>
            </a:fld>
            <a:endParaRPr lang="en-GB" dirty="0"/>
          </a:p>
        </p:txBody>
      </p:sp>
      <p:sp>
        <p:nvSpPr>
          <p:cNvPr id="5" name="Title 1">
            <a:extLst>
              <a:ext uri="{FF2B5EF4-FFF2-40B4-BE49-F238E27FC236}">
                <a16:creationId xmlns:a16="http://schemas.microsoft.com/office/drawing/2014/main" id="{D2E7AECA-DF50-267E-E7E0-1B6AA8738FC0}"/>
              </a:ext>
            </a:extLst>
          </p:cNvPr>
          <p:cNvSpPr txBox="1">
            <a:spLocks/>
          </p:cNvSpPr>
          <p:nvPr/>
        </p:nvSpPr>
        <p:spPr>
          <a:xfrm>
            <a:off x="838200" y="2457450"/>
            <a:ext cx="10515600" cy="6621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To clarify</a:t>
            </a:r>
          </a:p>
        </p:txBody>
      </p:sp>
      <p:sp>
        <p:nvSpPr>
          <p:cNvPr id="6" name="Content Placeholder 2">
            <a:extLst>
              <a:ext uri="{FF2B5EF4-FFF2-40B4-BE49-F238E27FC236}">
                <a16:creationId xmlns:a16="http://schemas.microsoft.com/office/drawing/2014/main" id="{C16357C0-28FD-DF72-A8F7-CE79276A6C3B}"/>
              </a:ext>
            </a:extLst>
          </p:cNvPr>
          <p:cNvSpPr txBox="1">
            <a:spLocks/>
          </p:cNvSpPr>
          <p:nvPr/>
        </p:nvSpPr>
        <p:spPr>
          <a:xfrm>
            <a:off x="838200" y="3023306"/>
            <a:ext cx="10515600" cy="353465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I am not proposing relying on AEH as the sole means of error handling.</a:t>
            </a:r>
          </a:p>
          <a:p>
            <a:r>
              <a:rPr lang="en-GB" sz="2000" dirty="0">
                <a:solidFill>
                  <a:srgbClr val="818104"/>
                </a:solidFill>
                <a:latin typeface="Aptos" panose="020B0004020202020204" pitchFamily="34" charset="0"/>
              </a:rPr>
              <a:t>All error wires should be wired. “Manual” error handling is the gold-standard.</a:t>
            </a:r>
          </a:p>
          <a:p>
            <a:r>
              <a:rPr lang="en-GB" sz="2000" dirty="0">
                <a:solidFill>
                  <a:srgbClr val="818104"/>
                </a:solidFill>
                <a:latin typeface="Aptos" panose="020B0004020202020204" pitchFamily="34" charset="0"/>
              </a:rPr>
              <a:t>I am proposing enabling AEH </a:t>
            </a:r>
            <a:r>
              <a:rPr lang="en-GB" sz="2000" b="1" dirty="0">
                <a:solidFill>
                  <a:srgbClr val="818104"/>
                </a:solidFill>
                <a:latin typeface="Aptos" panose="020B0004020202020204" pitchFamily="34" charset="0"/>
              </a:rPr>
              <a:t>in addition to </a:t>
            </a:r>
            <a:r>
              <a:rPr lang="en-GB" sz="2000" dirty="0">
                <a:solidFill>
                  <a:srgbClr val="818104"/>
                </a:solidFill>
                <a:latin typeface="Aptos" panose="020B0004020202020204" pitchFamily="34" charset="0"/>
              </a:rPr>
              <a:t>manually wiring all errors.</a:t>
            </a:r>
          </a:p>
          <a:p>
            <a:pPr lvl="1"/>
            <a:r>
              <a:rPr lang="en-GB" sz="1800" dirty="0">
                <a:solidFill>
                  <a:srgbClr val="818104"/>
                </a:solidFill>
                <a:latin typeface="Aptos" panose="020B0004020202020204" pitchFamily="34" charset="0"/>
              </a:rPr>
              <a:t>This way the error will be reported even in the unlikely event that a programmer forgets to manually wire.</a:t>
            </a:r>
          </a:p>
          <a:p>
            <a:r>
              <a:rPr lang="en-GB" sz="2200" dirty="0">
                <a:solidFill>
                  <a:srgbClr val="818104"/>
                </a:solidFill>
                <a:latin typeface="Aptos" panose="020B0004020202020204" pitchFamily="34" charset="0"/>
              </a:rPr>
              <a:t>Typical AEH workflow:</a:t>
            </a:r>
          </a:p>
          <a:p>
            <a:pPr lvl="1"/>
            <a:r>
              <a:rPr lang="en-GB" sz="1800" dirty="0">
                <a:solidFill>
                  <a:srgbClr val="818104"/>
                </a:solidFill>
                <a:latin typeface="Aptos" panose="020B0004020202020204" pitchFamily="34" charset="0"/>
              </a:rPr>
              <a:t>AEH detects an unhandled error.</a:t>
            </a:r>
          </a:p>
          <a:p>
            <a:pPr lvl="1"/>
            <a:r>
              <a:rPr lang="en-GB" sz="1800" dirty="0">
                <a:solidFill>
                  <a:srgbClr val="818104"/>
                </a:solidFill>
                <a:latin typeface="Aptos" panose="020B0004020202020204" pitchFamily="34" charset="0"/>
              </a:rPr>
              <a:t>Programmer investigates, creates local handling if necessary, manually wires the error output.</a:t>
            </a:r>
          </a:p>
          <a:p>
            <a:pPr lvl="1"/>
            <a:r>
              <a:rPr lang="en-GB" sz="1800" dirty="0">
                <a:solidFill>
                  <a:srgbClr val="818104"/>
                </a:solidFill>
                <a:latin typeface="Aptos" panose="020B0004020202020204" pitchFamily="34" charset="0"/>
              </a:rPr>
              <a:t>Three months pass by.</a:t>
            </a:r>
          </a:p>
          <a:p>
            <a:pPr lvl="1"/>
            <a:r>
              <a:rPr lang="en-GB" sz="1800" dirty="0">
                <a:solidFill>
                  <a:srgbClr val="818104"/>
                </a:solidFill>
                <a:latin typeface="Aptos" panose="020B0004020202020204" pitchFamily="34" charset="0"/>
              </a:rPr>
              <a:t>AEH detects an unhandled error.</a:t>
            </a:r>
          </a:p>
          <a:p>
            <a:pPr lvl="1"/>
            <a:r>
              <a:rPr lang="en-GB" sz="1800" dirty="0">
                <a:solidFill>
                  <a:srgbClr val="818104"/>
                </a:solidFill>
                <a:latin typeface="Aptos" panose="020B0004020202020204" pitchFamily="34" charset="0"/>
              </a:rPr>
              <a:t>Programmer investigates, creates local handling if necessary, manually wires the error output.</a:t>
            </a:r>
          </a:p>
          <a:p>
            <a:pPr lvl="1"/>
            <a:r>
              <a:rPr lang="en-GB" sz="1800" dirty="0">
                <a:solidFill>
                  <a:srgbClr val="818104"/>
                </a:solidFill>
                <a:latin typeface="Aptos" panose="020B0004020202020204" pitchFamily="34" charset="0"/>
              </a:rPr>
              <a:t>And so on…</a:t>
            </a:r>
          </a:p>
          <a:p>
            <a:pPr lvl="1"/>
            <a:endParaRPr lang="en-GB" sz="18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p:txBody>
      </p:sp>
    </p:spTree>
    <p:extLst>
      <p:ext uri="{BB962C8B-B14F-4D97-AF65-F5344CB8AC3E}">
        <p14:creationId xmlns:p14="http://schemas.microsoft.com/office/powerpoint/2010/main" val="457654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5" end="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
                                            <p:txEl>
                                              <p:pRg st="7" end="7"/>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txEl>
                                              <p:pRg st="8" end="8"/>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xEl>
                                              <p:pRg st="9" end="9"/>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Analogies</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90"/>
            <a:ext cx="10515600" cy="1965942"/>
          </a:xfrm>
        </p:spPr>
        <p:txBody>
          <a:bodyPr>
            <a:noAutofit/>
          </a:bodyPr>
          <a:lstStyle/>
          <a:p>
            <a:r>
              <a:rPr lang="en-GB" dirty="0">
                <a:solidFill>
                  <a:srgbClr val="818104"/>
                </a:solidFill>
                <a:latin typeface="Aptos" panose="020B0004020202020204" pitchFamily="34" charset="0"/>
              </a:rPr>
              <a:t>AEH is similar to a spellchecker in a text editor</a:t>
            </a:r>
          </a:p>
          <a:p>
            <a:pPr lvl="1"/>
            <a:r>
              <a:rPr lang="en-GB" sz="2000" dirty="0">
                <a:solidFill>
                  <a:srgbClr val="818104"/>
                </a:solidFill>
                <a:latin typeface="Aptos" panose="020B0004020202020204" pitchFamily="34" charset="0"/>
              </a:rPr>
              <a:t>Disabling AEH is similar to disabling the spellchecker in a text editor.</a:t>
            </a:r>
          </a:p>
          <a:p>
            <a:pPr lvl="1"/>
            <a:r>
              <a:rPr lang="en-GB" sz="2000" dirty="0">
                <a:solidFill>
                  <a:srgbClr val="818104"/>
                </a:solidFill>
                <a:latin typeface="Aptos" panose="020B0004020202020204" pitchFamily="34" charset="0"/>
              </a:rPr>
              <a:t>It is wise to leave the spellchecker enabled even if your document currently contains no misspelled words (i.e. all your error wires are currently wired). The next sentence you write may contain a spelling error (i.e. the next VI you write may contain an unwired wire).</a:t>
            </a:r>
          </a:p>
          <a:p>
            <a:pPr lvl="1"/>
            <a:r>
              <a:rPr lang="en-GB" sz="2000" dirty="0">
                <a:solidFill>
                  <a:srgbClr val="818104"/>
                </a:solidFill>
                <a:latin typeface="Aptos" panose="020B0004020202020204" pitchFamily="34" charset="0"/>
              </a:rPr>
              <a:t>You can write a perfectly good book without a spellchecker.</a:t>
            </a:r>
          </a:p>
          <a:p>
            <a:pPr lvl="1"/>
            <a:endParaRPr lang="en-GB" sz="2000" dirty="0">
              <a:solidFill>
                <a:srgbClr val="818104"/>
              </a:solidFill>
              <a:latin typeface="Aptos" panose="020B0004020202020204" pitchFamily="34" charset="0"/>
            </a:endParaRPr>
          </a:p>
          <a:p>
            <a:r>
              <a:rPr lang="en-GB" dirty="0">
                <a:solidFill>
                  <a:srgbClr val="818104"/>
                </a:solidFill>
                <a:latin typeface="Aptos" panose="020B0004020202020204" pitchFamily="34" charset="0"/>
              </a:rPr>
              <a:t>AEH is similar to car dashboard warning lights</a:t>
            </a:r>
          </a:p>
          <a:p>
            <a:pPr lvl="1"/>
            <a:r>
              <a:rPr lang="en-GB" sz="2000" dirty="0">
                <a:solidFill>
                  <a:srgbClr val="818104"/>
                </a:solidFill>
                <a:latin typeface="Aptos" panose="020B0004020202020204" pitchFamily="34" charset="0"/>
              </a:rPr>
              <a:t>Disabling AEH is similar to disabling the dashboard warning lights in a car.</a:t>
            </a:r>
          </a:p>
          <a:p>
            <a:pPr lvl="1"/>
            <a:r>
              <a:rPr lang="en-GB" sz="2000" dirty="0">
                <a:solidFill>
                  <a:srgbClr val="818104"/>
                </a:solidFill>
                <a:latin typeface="Aptos" panose="020B0004020202020204" pitchFamily="34" charset="0"/>
              </a:rPr>
              <a:t>The car may be in perfect working order. It is still wise to leave the warning detection mechanism enabled.</a:t>
            </a:r>
          </a:p>
          <a:p>
            <a:pPr lvl="1"/>
            <a:r>
              <a:rPr lang="en-GB" sz="2000" dirty="0">
                <a:solidFill>
                  <a:srgbClr val="818104"/>
                </a:solidFill>
                <a:latin typeface="Aptos" panose="020B0004020202020204" pitchFamily="34" charset="0"/>
              </a:rPr>
              <a:t>You can drive hundreds of thousands of miles without this functionality.</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27</a:t>
            </a:fld>
            <a:endParaRPr lang="en-GB" dirty="0"/>
          </a:p>
        </p:txBody>
      </p:sp>
      <p:pic>
        <p:nvPicPr>
          <p:cNvPr id="10" name="Picture 9" descr="A set of glowing lights&#10;&#10;Description automatically generated with medium confidence">
            <a:extLst>
              <a:ext uri="{FF2B5EF4-FFF2-40B4-BE49-F238E27FC236}">
                <a16:creationId xmlns:a16="http://schemas.microsoft.com/office/drawing/2014/main" id="{C48AC426-FFB0-EBDE-7490-63780861FA7D}"/>
              </a:ext>
            </a:extLst>
          </p:cNvPr>
          <p:cNvPicPr>
            <a:picLocks noChangeAspect="1"/>
          </p:cNvPicPr>
          <p:nvPr/>
        </p:nvPicPr>
        <p:blipFill>
          <a:blip r:embed="rId3">
            <a:extLst>
              <a:ext uri="{28A0092B-C50C-407E-A947-70E740481C1C}">
                <a14:useLocalDpi xmlns:a14="http://schemas.microsoft.com/office/drawing/2010/main" val="0"/>
              </a:ext>
            </a:extLst>
          </a:blip>
          <a:srcRect l="18527" t="4369" r="17756" b="77031"/>
          <a:stretch/>
        </p:blipFill>
        <p:spPr>
          <a:xfrm>
            <a:off x="954241" y="5263362"/>
            <a:ext cx="6554480" cy="1275550"/>
          </a:xfrm>
          <a:prstGeom prst="rect">
            <a:avLst/>
          </a:prstGeom>
        </p:spPr>
      </p:pic>
    </p:spTree>
    <p:extLst>
      <p:ext uri="{BB962C8B-B14F-4D97-AF65-F5344CB8AC3E}">
        <p14:creationId xmlns:p14="http://schemas.microsoft.com/office/powerpoint/2010/main" val="4098421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89"/>
            <a:ext cx="10515600" cy="5144911"/>
          </a:xfrm>
        </p:spPr>
        <p:txBody>
          <a:bodyPr>
            <a:normAutofit/>
          </a:bodyPr>
          <a:lstStyle/>
          <a:p>
            <a:r>
              <a:rPr lang="en-GB" sz="2000" dirty="0">
                <a:solidFill>
                  <a:srgbClr val="818104"/>
                </a:solidFill>
                <a:latin typeface="Aptos" panose="020B0004020202020204" pitchFamily="34" charset="0"/>
              </a:rPr>
              <a:t>Automatic Error Handling is </a:t>
            </a:r>
            <a:r>
              <a:rPr lang="en-GB" sz="2000" b="1" dirty="0">
                <a:solidFill>
                  <a:srgbClr val="818104"/>
                </a:solidFill>
                <a:latin typeface="Aptos" panose="020B0004020202020204" pitchFamily="34" charset="0"/>
              </a:rPr>
              <a:t>an advisor</a:t>
            </a:r>
            <a:r>
              <a:rPr lang="en-GB" sz="2000" dirty="0">
                <a:solidFill>
                  <a:srgbClr val="818104"/>
                </a:solidFill>
                <a:latin typeface="Aptos" panose="020B0004020202020204" pitchFamily="34" charset="0"/>
              </a:rPr>
              <a:t> that sits out of the way most of the time. </a:t>
            </a:r>
          </a:p>
          <a:p>
            <a:r>
              <a:rPr lang="en-GB" sz="2000" dirty="0">
                <a:solidFill>
                  <a:srgbClr val="818104"/>
                </a:solidFill>
                <a:latin typeface="Aptos" panose="020B0004020202020204" pitchFamily="34" charset="0"/>
              </a:rPr>
              <a:t>AEH does not take anything away. It simply draws attention to unhandled errors, if they exist.</a:t>
            </a:r>
          </a:p>
          <a:p>
            <a:endParaRPr lang="en-GB" sz="2000" dirty="0">
              <a:solidFill>
                <a:srgbClr val="818104"/>
              </a:solidFill>
              <a:latin typeface="Aptos" panose="020B0004020202020204" pitchFamily="34" charset="0"/>
            </a:endParaRPr>
          </a:p>
          <a:p>
            <a:r>
              <a:rPr lang="en-GB" sz="2000" dirty="0">
                <a:solidFill>
                  <a:srgbClr val="818104"/>
                </a:solidFill>
                <a:latin typeface="Aptos" panose="020B0004020202020204" pitchFamily="34" charset="0"/>
              </a:rPr>
              <a:t>Is there any valid reason for disabling AEH?</a:t>
            </a:r>
          </a:p>
          <a:p>
            <a:pPr lvl="1"/>
            <a:r>
              <a:rPr lang="en-GB" sz="1600" dirty="0">
                <a:solidFill>
                  <a:srgbClr val="818104"/>
                </a:solidFill>
                <a:latin typeface="Aptos" panose="020B0004020202020204" pitchFamily="34" charset="0"/>
              </a:rPr>
              <a:t>Yes. When looking to achieve the maximum possible performance in a VI. This is a rare and specialised situation.</a:t>
            </a:r>
          </a:p>
          <a:p>
            <a:pPr lvl="1"/>
            <a:r>
              <a:rPr lang="en-GB" sz="1600" dirty="0">
                <a:solidFill>
                  <a:srgbClr val="818104"/>
                </a:solidFill>
                <a:latin typeface="Aptos" panose="020B0004020202020204" pitchFamily="34" charset="0"/>
              </a:rPr>
              <a:t>AEH must add a small computational burden. Anecdotally this is virtually unnoticeable, but it would be interesting to have benchmarks.</a:t>
            </a:r>
          </a:p>
          <a:p>
            <a:pPr lvl="1"/>
            <a:endParaRPr lang="en-GB" sz="2000" dirty="0">
              <a:solidFill>
                <a:srgbClr val="818104"/>
              </a:solidFill>
              <a:latin typeface="Aptos" panose="020B0004020202020204" pitchFamily="34" charset="0"/>
            </a:endParaRPr>
          </a:p>
          <a:p>
            <a:r>
              <a:rPr lang="en-GB" sz="2000" dirty="0">
                <a:solidFill>
                  <a:srgbClr val="818104"/>
                </a:solidFill>
                <a:latin typeface="Aptos" panose="020B0004020202020204" pitchFamily="34" charset="0"/>
              </a:rPr>
              <a:t>What should I do when encountering an AEH error message?</a:t>
            </a:r>
          </a:p>
          <a:p>
            <a:pPr lvl="1"/>
            <a:r>
              <a:rPr lang="en-GB" sz="1600" dirty="0">
                <a:solidFill>
                  <a:srgbClr val="818104"/>
                </a:solidFill>
                <a:latin typeface="Aptos" panose="020B0004020202020204" pitchFamily="34" charset="0"/>
              </a:rPr>
              <a:t>Investigate the cause of the error.</a:t>
            </a:r>
          </a:p>
          <a:p>
            <a:pPr lvl="1"/>
            <a:r>
              <a:rPr lang="en-GB" sz="1600" dirty="0">
                <a:solidFill>
                  <a:srgbClr val="818104"/>
                </a:solidFill>
                <a:latin typeface="Aptos" panose="020B0004020202020204" pitchFamily="34" charset="0"/>
              </a:rPr>
              <a:t>Decide if the error can be handled locally. If it can, clear only that specific error code and add explanatory message.</a:t>
            </a:r>
          </a:p>
          <a:p>
            <a:pPr lvl="1"/>
            <a:r>
              <a:rPr lang="en-GB" sz="1600" dirty="0">
                <a:solidFill>
                  <a:srgbClr val="818104"/>
                </a:solidFill>
                <a:latin typeface="Aptos" panose="020B0004020202020204" pitchFamily="34" charset="0"/>
              </a:rPr>
              <a:t>Manually wire the error wire so that the error is fed to the app-wide error handler.</a:t>
            </a:r>
          </a:p>
          <a:p>
            <a:pPr lvl="1"/>
            <a:r>
              <a:rPr lang="en-GB" sz="1600" dirty="0">
                <a:solidFill>
                  <a:srgbClr val="818104"/>
                </a:solidFill>
                <a:latin typeface="Aptos" panose="020B0004020202020204" pitchFamily="34" charset="0"/>
              </a:rPr>
              <a:t>Do not clear all errors on that wire or turn off AEH just to get rid of the AEH message.</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28</a:t>
            </a:fld>
            <a:endParaRPr lang="en-GB" dirty="0"/>
          </a:p>
        </p:txBody>
      </p:sp>
    </p:spTree>
    <p:extLst>
      <p:ext uri="{BB962C8B-B14F-4D97-AF65-F5344CB8AC3E}">
        <p14:creationId xmlns:p14="http://schemas.microsoft.com/office/powerpoint/2010/main" val="221149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89"/>
            <a:ext cx="10515600" cy="5144911"/>
          </a:xfrm>
        </p:spPr>
        <p:txBody>
          <a:bodyPr>
            <a:normAutofit/>
          </a:bodyPr>
          <a:lstStyle/>
          <a:p>
            <a:pPr marL="0" indent="0">
              <a:buNone/>
            </a:pPr>
            <a:r>
              <a:rPr lang="en-GB" sz="2000" dirty="0">
                <a:solidFill>
                  <a:srgbClr val="818104"/>
                </a:solidFill>
                <a:latin typeface="Aptos" panose="020B0004020202020204" pitchFamily="34" charset="0"/>
              </a:rPr>
              <a:t>Can AEH be even better?</a:t>
            </a:r>
          </a:p>
          <a:p>
            <a:r>
              <a:rPr lang="en-GB" sz="2000" dirty="0">
                <a:solidFill>
                  <a:srgbClr val="818104"/>
                </a:solidFill>
                <a:latin typeface="Aptos" panose="020B0004020202020204" pitchFamily="34" charset="0"/>
              </a:rPr>
              <a:t>Yes, by implementing the following LabVIEW Ideas:</a:t>
            </a:r>
          </a:p>
          <a:p>
            <a:pPr lvl="1"/>
            <a:r>
              <a:rPr lang="en-GB" sz="2000" dirty="0">
                <a:solidFill>
                  <a:srgbClr val="818104"/>
                </a:solidFill>
                <a:latin typeface="Aptos" panose="020B0004020202020204" pitchFamily="34" charset="0"/>
                <a:hlinkClick r:id="rId3" action="ppaction://hlinkfile"/>
              </a:rPr>
              <a:t>Custom automatic error handling callback</a:t>
            </a:r>
            <a:endParaRPr lang="en-GB" sz="2000" dirty="0">
              <a:solidFill>
                <a:srgbClr val="818104"/>
              </a:solidFill>
              <a:latin typeface="Aptos" panose="020B0004020202020204" pitchFamily="34" charset="0"/>
            </a:endParaRPr>
          </a:p>
          <a:p>
            <a:pPr lvl="1"/>
            <a:r>
              <a:rPr lang="en-GB" sz="2000" dirty="0">
                <a:solidFill>
                  <a:srgbClr val="818104"/>
                </a:solidFill>
                <a:latin typeface="Aptos" panose="020B0004020202020204" pitchFamily="34" charset="0"/>
                <a:hlinkClick r:id="rId4"/>
              </a:rPr>
              <a:t>Whether Automatic Error Handling (AEH) is enabled or disabled should be indicated on the block diagram</a:t>
            </a:r>
            <a:endParaRPr lang="en-GB" sz="2000" dirty="0">
              <a:solidFill>
                <a:srgbClr val="818104"/>
              </a:solidFill>
              <a:latin typeface="Aptos" panose="020B0004020202020204" pitchFamily="34" charset="0"/>
            </a:endParaRPr>
          </a:p>
          <a:p>
            <a:pPr lvl="1"/>
            <a:r>
              <a:rPr lang="en-GB" sz="2000" dirty="0">
                <a:solidFill>
                  <a:srgbClr val="818104"/>
                </a:solidFill>
                <a:latin typeface="Aptos" panose="020B0004020202020204" pitchFamily="34" charset="0"/>
                <a:hlinkClick r:id="rId5"/>
              </a:rPr>
              <a:t>Ability to enable or disable Automatic Error Handling for all project items</a:t>
            </a:r>
            <a:endParaRPr lang="en-GB" sz="2000" dirty="0">
              <a:solidFill>
                <a:srgbClr val="818104"/>
              </a:solidFill>
              <a:latin typeface="Aptos" panose="020B0004020202020204" pitchFamily="34" charset="0"/>
            </a:endParaRPr>
          </a:p>
          <a:p>
            <a:pPr lvl="1"/>
            <a:r>
              <a:rPr lang="en-GB" sz="2000" dirty="0">
                <a:solidFill>
                  <a:srgbClr val="818104"/>
                </a:solidFill>
                <a:latin typeface="Aptos" panose="020B0004020202020204" pitchFamily="34" charset="0"/>
                <a:hlinkClick r:id="rId6"/>
              </a:rPr>
              <a:t>Honour each VI's Automatic Error Handling setting in EXE</a:t>
            </a:r>
            <a:endParaRPr lang="en-GB" sz="2000" dirty="0">
              <a:solidFill>
                <a:srgbClr val="818104"/>
              </a:solidFill>
              <a:latin typeface="Aptos" panose="020B0004020202020204" pitchFamily="34" charset="0"/>
            </a:endParaRPr>
          </a:p>
          <a:p>
            <a:pPr lvl="2"/>
            <a:r>
              <a:rPr lang="en-GB" sz="1600" dirty="0">
                <a:solidFill>
                  <a:srgbClr val="818104"/>
                </a:solidFill>
                <a:latin typeface="Aptos" panose="020B0004020202020204" pitchFamily="34" charset="0"/>
              </a:rPr>
              <a:t>LabVIEW is the only programming language that I am aware of whose default error handling in development (AEH enabled) is different from the default error handling in EXE (AEH disabled).</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29</a:t>
            </a:fld>
            <a:endParaRPr lang="en-GB" dirty="0"/>
          </a:p>
        </p:txBody>
      </p:sp>
    </p:spTree>
    <p:extLst>
      <p:ext uri="{BB962C8B-B14F-4D97-AF65-F5344CB8AC3E}">
        <p14:creationId xmlns:p14="http://schemas.microsoft.com/office/powerpoint/2010/main" val="1722409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This presentation will describe</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90"/>
            <a:ext cx="10515600" cy="4802010"/>
          </a:xfrm>
        </p:spPr>
        <p:txBody>
          <a:bodyPr>
            <a:normAutofit/>
          </a:bodyPr>
          <a:lstStyle/>
          <a:p>
            <a:r>
              <a:rPr lang="en-GB" sz="2000" dirty="0">
                <a:solidFill>
                  <a:srgbClr val="818104"/>
                </a:solidFill>
                <a:latin typeface="Aptos" panose="020B0004020202020204" pitchFamily="34" charset="0"/>
              </a:rPr>
              <a:t>What errors are and why they are a useful language feature</a:t>
            </a:r>
          </a:p>
          <a:p>
            <a:r>
              <a:rPr lang="en-GB" sz="2000" dirty="0">
                <a:solidFill>
                  <a:srgbClr val="818104"/>
                </a:solidFill>
                <a:latin typeface="Aptos" panose="020B0004020202020204" pitchFamily="34" charset="0"/>
              </a:rPr>
              <a:t>The two error categories in a GUI application</a:t>
            </a:r>
          </a:p>
          <a:p>
            <a:r>
              <a:rPr lang="en-GB" sz="2000" dirty="0">
                <a:solidFill>
                  <a:srgbClr val="818104"/>
                </a:solidFill>
                <a:latin typeface="Aptos" panose="020B0004020202020204" pitchFamily="34" charset="0"/>
              </a:rPr>
              <a:t>Several error handling tips</a:t>
            </a:r>
          </a:p>
          <a:p>
            <a:r>
              <a:rPr lang="en-GB" sz="2000" dirty="0">
                <a:solidFill>
                  <a:srgbClr val="818104"/>
                </a:solidFill>
                <a:latin typeface="Aptos" panose="020B0004020202020204" pitchFamily="34" charset="0"/>
              </a:rPr>
              <a:t>Several </a:t>
            </a:r>
            <a:r>
              <a:rPr lang="en-GB" sz="2000" dirty="0">
                <a:solidFill>
                  <a:srgbClr val="818104"/>
                </a:solidFill>
                <a:latin typeface="Aptos" panose="020B0004020202020204" pitchFamily="34" charset="0"/>
                <a:hlinkClick r:id="rId3"/>
              </a:rPr>
              <a:t>LabVIEW Idea Exchange</a:t>
            </a:r>
            <a:r>
              <a:rPr lang="en-GB" sz="2000" dirty="0">
                <a:solidFill>
                  <a:srgbClr val="818104"/>
                </a:solidFill>
                <a:latin typeface="Aptos" panose="020B0004020202020204" pitchFamily="34" charset="0"/>
              </a:rPr>
              <a:t> ideas on how error handling could be improved in future LabVIEW versions</a:t>
            </a:r>
          </a:p>
          <a:p>
            <a:r>
              <a:rPr lang="en-GB" sz="2000" dirty="0">
                <a:solidFill>
                  <a:srgbClr val="818104"/>
                </a:solidFill>
                <a:latin typeface="Aptos" panose="020B0004020202020204" pitchFamily="34" charset="0"/>
              </a:rPr>
              <a:t>A collection of resources related to errors and error handling</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3</a:t>
            </a:fld>
            <a:endParaRPr lang="en-GB" dirty="0"/>
          </a:p>
        </p:txBody>
      </p:sp>
      <p:sp>
        <p:nvSpPr>
          <p:cNvPr id="5" name="Title 1">
            <a:extLst>
              <a:ext uri="{FF2B5EF4-FFF2-40B4-BE49-F238E27FC236}">
                <a16:creationId xmlns:a16="http://schemas.microsoft.com/office/drawing/2014/main" id="{01FD9ED5-0368-5DE4-40C2-420C94CE0799}"/>
              </a:ext>
            </a:extLst>
          </p:cNvPr>
          <p:cNvSpPr txBox="1">
            <a:spLocks/>
          </p:cNvSpPr>
          <p:nvPr/>
        </p:nvSpPr>
        <p:spPr>
          <a:xfrm>
            <a:off x="838200" y="3296592"/>
            <a:ext cx="10515600" cy="6621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Disclaimer</a:t>
            </a:r>
          </a:p>
        </p:txBody>
      </p:sp>
      <p:sp>
        <p:nvSpPr>
          <p:cNvPr id="6" name="Content Placeholder 2">
            <a:extLst>
              <a:ext uri="{FF2B5EF4-FFF2-40B4-BE49-F238E27FC236}">
                <a16:creationId xmlns:a16="http://schemas.microsoft.com/office/drawing/2014/main" id="{67407762-F710-5B15-36DE-BD47F1573D87}"/>
              </a:ext>
            </a:extLst>
          </p:cNvPr>
          <p:cNvSpPr txBox="1">
            <a:spLocks/>
          </p:cNvSpPr>
          <p:nvPr/>
        </p:nvSpPr>
        <p:spPr>
          <a:xfrm>
            <a:off x="838200" y="3934061"/>
            <a:ext cx="10515600" cy="105965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Errors are a large topic. A comprehensive discussion would require a short book.</a:t>
            </a:r>
          </a:p>
          <a:p>
            <a:r>
              <a:rPr lang="en-GB" sz="2000" dirty="0">
                <a:solidFill>
                  <a:srgbClr val="818104"/>
                </a:solidFill>
                <a:latin typeface="Aptos" panose="020B0004020202020204" pitchFamily="34" charset="0"/>
              </a:rPr>
              <a:t>This presentation consists of facts and opinions but is not a comprehensive guide.</a:t>
            </a:r>
          </a:p>
          <a:p>
            <a:r>
              <a:rPr lang="en-GB" sz="2000" dirty="0">
                <a:solidFill>
                  <a:srgbClr val="818104"/>
                </a:solidFill>
                <a:latin typeface="Aptos" panose="020B0004020202020204" pitchFamily="34" charset="0"/>
              </a:rPr>
              <a:t>To keep to time I might have to skip over some of the text in the presentation.</a:t>
            </a:r>
          </a:p>
        </p:txBody>
      </p:sp>
    </p:spTree>
    <p:extLst>
      <p:ext uri="{BB962C8B-B14F-4D97-AF65-F5344CB8AC3E}">
        <p14:creationId xmlns:p14="http://schemas.microsoft.com/office/powerpoint/2010/main" val="1173004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89"/>
            <a:ext cx="10515600" cy="1380155"/>
          </a:xfrm>
        </p:spPr>
        <p:txBody>
          <a:bodyPr>
            <a:normAutofit/>
          </a:bodyPr>
          <a:lstStyle/>
          <a:p>
            <a:r>
              <a:rPr lang="en-GB" sz="2000" dirty="0">
                <a:solidFill>
                  <a:srgbClr val="818104"/>
                </a:solidFill>
                <a:latin typeface="Aptos" panose="020B0004020202020204" pitchFamily="34" charset="0"/>
              </a:rPr>
              <a:t>“But I don’t need AEH. I wire all my Error Out terminals.”</a:t>
            </a:r>
          </a:p>
          <a:p>
            <a:pPr lvl="1"/>
            <a:r>
              <a:rPr lang="en-GB" sz="1600" dirty="0">
                <a:solidFill>
                  <a:srgbClr val="818104"/>
                </a:solidFill>
                <a:latin typeface="Aptos" panose="020B0004020202020204" pitchFamily="34" charset="0"/>
              </a:rPr>
              <a:t>Wiring all Error Out terminals is a best practice. Continue doing it AND enable AEH.</a:t>
            </a:r>
          </a:p>
          <a:p>
            <a:r>
              <a:rPr lang="en-GB" sz="2000" dirty="0">
                <a:solidFill>
                  <a:srgbClr val="818104"/>
                </a:solidFill>
                <a:latin typeface="Aptos" panose="020B0004020202020204" pitchFamily="34" charset="0"/>
              </a:rPr>
              <a:t>“I use a VI Analyzer test to detect any locations where Error Out is unwired.”</a:t>
            </a:r>
          </a:p>
          <a:p>
            <a:pPr lvl="1"/>
            <a:r>
              <a:rPr lang="en-GB" sz="1600" dirty="0">
                <a:solidFill>
                  <a:srgbClr val="818104"/>
                </a:solidFill>
                <a:latin typeface="Aptos" panose="020B0004020202020204" pitchFamily="34" charset="0"/>
              </a:rPr>
              <a:t>This is a best practice. Continue doing it AND enable AEH.</a:t>
            </a:r>
          </a:p>
          <a:p>
            <a:pPr lvl="1"/>
            <a:endParaRPr lang="en-GB" sz="16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30</a:t>
            </a:fld>
            <a:endParaRPr lang="en-GB" dirty="0"/>
          </a:p>
        </p:txBody>
      </p:sp>
      <p:pic>
        <p:nvPicPr>
          <p:cNvPr id="5" name="Picture 4">
            <a:extLst>
              <a:ext uri="{FF2B5EF4-FFF2-40B4-BE49-F238E27FC236}">
                <a16:creationId xmlns:a16="http://schemas.microsoft.com/office/drawing/2014/main" id="{A40A6B32-4543-839A-765F-3BFA687527A9}"/>
              </a:ext>
            </a:extLst>
          </p:cNvPr>
          <p:cNvPicPr>
            <a:picLocks noChangeAspect="1"/>
          </p:cNvPicPr>
          <p:nvPr/>
        </p:nvPicPr>
        <p:blipFill>
          <a:blip r:embed="rId3"/>
          <a:stretch>
            <a:fillRect/>
          </a:stretch>
        </p:blipFill>
        <p:spPr>
          <a:xfrm>
            <a:off x="838200" y="2487675"/>
            <a:ext cx="7200000" cy="1680161"/>
          </a:xfrm>
          <a:prstGeom prst="rect">
            <a:avLst/>
          </a:prstGeom>
          <a:ln w="28575">
            <a:solidFill>
              <a:srgbClr val="00B0F0"/>
            </a:solidFill>
          </a:ln>
        </p:spPr>
      </p:pic>
      <p:sp>
        <p:nvSpPr>
          <p:cNvPr id="6" name="Content Placeholder 2">
            <a:extLst>
              <a:ext uri="{FF2B5EF4-FFF2-40B4-BE49-F238E27FC236}">
                <a16:creationId xmlns:a16="http://schemas.microsoft.com/office/drawing/2014/main" id="{8A65E6B2-A21E-4175-2694-AF534B9A1601}"/>
              </a:ext>
            </a:extLst>
          </p:cNvPr>
          <p:cNvSpPr txBox="1">
            <a:spLocks/>
          </p:cNvSpPr>
          <p:nvPr/>
        </p:nvSpPr>
        <p:spPr>
          <a:xfrm>
            <a:off x="838200" y="4248067"/>
            <a:ext cx="10515600" cy="11954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If a node has an Error Out terminal you must assume that it can, and it will generate errors.</a:t>
            </a:r>
          </a:p>
          <a:p>
            <a:pPr lvl="1"/>
            <a:r>
              <a:rPr lang="en-GB" sz="1600" dirty="0">
                <a:solidFill>
                  <a:srgbClr val="818104"/>
                </a:solidFill>
                <a:latin typeface="Aptos" panose="020B0004020202020204" pitchFamily="34" charset="0"/>
              </a:rPr>
              <a:t>There is no way of knowing which errors a node can produce. Maybe you have just been lucky.</a:t>
            </a:r>
          </a:p>
          <a:p>
            <a:pPr lvl="1"/>
            <a:r>
              <a:rPr lang="en-GB" sz="1600" dirty="0">
                <a:solidFill>
                  <a:srgbClr val="818104"/>
                </a:solidFill>
                <a:latin typeface="Aptos" panose="020B0004020202020204" pitchFamily="34" charset="0"/>
              </a:rPr>
              <a:t>The following idea request that the detailed help of each node should contain the full, or at least partial, set of error codes that the node can generate: </a:t>
            </a:r>
            <a:r>
              <a:rPr lang="en-GB" sz="1600" dirty="0">
                <a:solidFill>
                  <a:srgbClr val="818104"/>
                </a:solidFill>
                <a:latin typeface="Aptos" panose="020B0004020202020204" pitchFamily="34" charset="0"/>
                <a:hlinkClick r:id="rId4"/>
              </a:rPr>
              <a:t>List every error code a function can give out</a:t>
            </a:r>
            <a:endParaRPr lang="en-GB" sz="16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p:txBody>
      </p:sp>
      <p:pic>
        <p:nvPicPr>
          <p:cNvPr id="7" name="Picture 6">
            <a:extLst>
              <a:ext uri="{FF2B5EF4-FFF2-40B4-BE49-F238E27FC236}">
                <a16:creationId xmlns:a16="http://schemas.microsoft.com/office/drawing/2014/main" id="{A85E13CB-124F-2468-36C1-86B1331FD00C}"/>
              </a:ext>
            </a:extLst>
          </p:cNvPr>
          <p:cNvPicPr>
            <a:picLocks noChangeAspect="1"/>
          </p:cNvPicPr>
          <p:nvPr/>
        </p:nvPicPr>
        <p:blipFill>
          <a:blip r:embed="rId5"/>
          <a:srcRect t="76530"/>
          <a:stretch/>
        </p:blipFill>
        <p:spPr>
          <a:xfrm>
            <a:off x="838200" y="5515837"/>
            <a:ext cx="7200000" cy="314874"/>
          </a:xfrm>
          <a:prstGeom prst="rect">
            <a:avLst/>
          </a:prstGeom>
          <a:ln w="38100">
            <a:solidFill>
              <a:srgbClr val="00B0F0"/>
            </a:solidFill>
          </a:ln>
        </p:spPr>
      </p:pic>
      <p:sp>
        <p:nvSpPr>
          <p:cNvPr id="8" name="Content Placeholder 2">
            <a:extLst>
              <a:ext uri="{FF2B5EF4-FFF2-40B4-BE49-F238E27FC236}">
                <a16:creationId xmlns:a16="http://schemas.microsoft.com/office/drawing/2014/main" id="{B0FC988B-67AC-8F7B-107E-25CD62395ECF}"/>
              </a:ext>
            </a:extLst>
          </p:cNvPr>
          <p:cNvSpPr txBox="1">
            <a:spLocks/>
          </p:cNvSpPr>
          <p:nvPr/>
        </p:nvSpPr>
        <p:spPr>
          <a:xfrm>
            <a:off x="838200" y="5903010"/>
            <a:ext cx="10515600" cy="8184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If an error can be safely ignored you must document it in the code by using</a:t>
            </a:r>
          </a:p>
          <a:p>
            <a:pPr marL="0" indent="0">
              <a:buNone/>
            </a:pPr>
            <a:r>
              <a:rPr lang="en-GB" sz="2000" b="1" dirty="0">
                <a:solidFill>
                  <a:srgbClr val="818104"/>
                </a:solidFill>
                <a:latin typeface="Aptos" panose="020B0004020202020204" pitchFamily="34" charset="0"/>
              </a:rPr>
              <a:t>Clear Errors.vi</a:t>
            </a:r>
            <a:r>
              <a:rPr lang="en-GB" sz="2000" dirty="0">
                <a:solidFill>
                  <a:srgbClr val="818104"/>
                </a:solidFill>
                <a:latin typeface="Aptos" panose="020B0004020202020204" pitchFamily="34" charset="0"/>
              </a:rPr>
              <a:t> with specific error code and comment</a:t>
            </a:r>
            <a:endParaRPr lang="en-GB" sz="16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p:txBody>
      </p:sp>
    </p:spTree>
    <p:extLst>
      <p:ext uri="{BB962C8B-B14F-4D97-AF65-F5344CB8AC3E}">
        <p14:creationId xmlns:p14="http://schemas.microsoft.com/office/powerpoint/2010/main" val="2898066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0" end="0"/>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Automatic Error Handling (AEH)</a:t>
            </a:r>
          </a:p>
        </p:txBody>
      </p:sp>
      <p:pic>
        <p:nvPicPr>
          <p:cNvPr id="12" name="Picture 11" descr="A cartoon of a person running away from a box with objects&#10;&#10;Description automatically generated">
            <a:extLst>
              <a:ext uri="{FF2B5EF4-FFF2-40B4-BE49-F238E27FC236}">
                <a16:creationId xmlns:a16="http://schemas.microsoft.com/office/drawing/2014/main" id="{657B39B9-75EC-23C6-A7E7-7602451934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000" y="1240631"/>
            <a:ext cx="7200000" cy="4118519"/>
          </a:xfrm>
          <a:prstGeom prst="rect">
            <a:avLst/>
          </a:prstGeom>
        </p:spPr>
      </p:pic>
    </p:spTree>
    <p:extLst>
      <p:ext uri="{BB962C8B-B14F-4D97-AF65-F5344CB8AC3E}">
        <p14:creationId xmlns:p14="http://schemas.microsoft.com/office/powerpoint/2010/main" val="5701092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858222"/>
            <a:ext cx="10515600" cy="5313978"/>
          </a:xfrm>
        </p:spPr>
        <p:txBody>
          <a:bodyPr>
            <a:normAutofit/>
          </a:bodyPr>
          <a:lstStyle/>
          <a:p>
            <a:pPr marL="0" indent="0">
              <a:buNone/>
            </a:pPr>
            <a:r>
              <a:rPr lang="en-GB" sz="2400" dirty="0">
                <a:solidFill>
                  <a:srgbClr val="818104"/>
                </a:solidFill>
                <a:latin typeface="Aptos Display" panose="020B0004020202020204" pitchFamily="34" charset="0"/>
              </a:rPr>
              <a:t>Should the LabVIEW error wire become an object or a collection of objects?</a:t>
            </a:r>
          </a:p>
          <a:p>
            <a:r>
              <a:rPr lang="en-GB" sz="2400" dirty="0">
                <a:solidFill>
                  <a:srgbClr val="818104"/>
                </a:solidFill>
                <a:latin typeface="Aptos Display" panose="020B0004020202020204" pitchFamily="34" charset="0"/>
              </a:rPr>
              <a:t>Yes, this would be a major improvement.</a:t>
            </a:r>
          </a:p>
          <a:p>
            <a:r>
              <a:rPr lang="en-GB" sz="2400" dirty="0">
                <a:solidFill>
                  <a:srgbClr val="818104"/>
                </a:solidFill>
                <a:latin typeface="Aptos Display" panose="020B0004020202020204" pitchFamily="34" charset="0"/>
              </a:rPr>
              <a:t>See the following excellent discussion: </a:t>
            </a:r>
            <a:r>
              <a:rPr lang="en-GB" sz="2400" i="1" dirty="0">
                <a:solidFill>
                  <a:srgbClr val="818104"/>
                </a:solidFill>
                <a:latin typeface="Aptos Display" panose="020B0004020202020204" pitchFamily="34" charset="0"/>
              </a:rPr>
              <a:t>“Christopher G. </a:t>
            </a:r>
            <a:r>
              <a:rPr lang="en-GB" sz="2400" i="1" dirty="0" err="1">
                <a:solidFill>
                  <a:srgbClr val="818104"/>
                </a:solidFill>
                <a:latin typeface="Aptos Display" panose="020B0004020202020204" pitchFamily="34" charset="0"/>
              </a:rPr>
              <a:t>Relf</a:t>
            </a:r>
            <a:r>
              <a:rPr lang="en-GB" sz="2400" i="1" dirty="0">
                <a:solidFill>
                  <a:srgbClr val="818104"/>
                </a:solidFill>
                <a:latin typeface="Aptos Display" panose="020B0004020202020204" pitchFamily="34" charset="0"/>
              </a:rPr>
              <a:t> (</a:t>
            </a:r>
            <a:r>
              <a:rPr lang="en-GB" sz="2400" i="1" dirty="0" err="1">
                <a:solidFill>
                  <a:srgbClr val="818104"/>
                </a:solidFill>
                <a:latin typeface="Aptos Display" panose="020B0004020202020204" pitchFamily="34" charset="0"/>
              </a:rPr>
              <a:t>crelf</a:t>
            </a:r>
            <a:r>
              <a:rPr lang="en-GB" sz="2400" i="1" dirty="0">
                <a:solidFill>
                  <a:srgbClr val="818104"/>
                </a:solidFill>
                <a:latin typeface="Aptos Display" panose="020B0004020202020204" pitchFamily="34" charset="0"/>
              </a:rPr>
              <a:t>) - NI Week 2009 Presentation: Advanced Error Handling in LabVIEW”</a:t>
            </a:r>
          </a:p>
          <a:p>
            <a:pPr lvl="1"/>
            <a:r>
              <a:rPr lang="en-GB" sz="2000" dirty="0">
                <a:solidFill>
                  <a:srgbClr val="818104"/>
                </a:solidFill>
                <a:latin typeface="Aptos Display" panose="020B0004020202020204" pitchFamily="34" charset="0"/>
                <a:hlinkClick r:id="rId3"/>
              </a:rPr>
              <a:t>https://lavag.org/topic/10150-ni-week-session-advanced-error-handling-in-labview/</a:t>
            </a:r>
            <a:r>
              <a:rPr lang="en-GB" sz="2000" dirty="0">
                <a:solidFill>
                  <a:srgbClr val="818104"/>
                </a:solidFill>
                <a:latin typeface="Aptos Display" panose="020B0004020202020204" pitchFamily="34" charset="0"/>
              </a:rPr>
              <a:t> </a:t>
            </a:r>
          </a:p>
          <a:p>
            <a:pPr lvl="1"/>
            <a:r>
              <a:rPr lang="en-GB" sz="2000" dirty="0">
                <a:solidFill>
                  <a:srgbClr val="818104"/>
                </a:solidFill>
                <a:latin typeface="Aptos Display" panose="020B0004020202020204" pitchFamily="34" charset="0"/>
                <a:hlinkClick r:id="rId4"/>
              </a:rPr>
              <a:t>https://lavag.org/topic/10741-updating-the-labview-error-handling-core/</a:t>
            </a:r>
            <a:r>
              <a:rPr lang="en-GB" sz="2000" dirty="0">
                <a:solidFill>
                  <a:srgbClr val="818104"/>
                </a:solidFill>
                <a:latin typeface="Aptos Display" panose="020B0004020202020204" pitchFamily="34" charset="0"/>
              </a:rPr>
              <a:t> </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32</a:t>
            </a:fld>
            <a:endParaRPr lang="en-GB" dirty="0"/>
          </a:p>
        </p:txBody>
      </p:sp>
      <p:sp>
        <p:nvSpPr>
          <p:cNvPr id="9" name="Title 1">
            <a:extLst>
              <a:ext uri="{FF2B5EF4-FFF2-40B4-BE49-F238E27FC236}">
                <a16:creationId xmlns:a16="http://schemas.microsoft.com/office/drawing/2014/main" id="{370E33C1-0F33-6AB9-2594-AB3E220FB5EC}"/>
              </a:ext>
            </a:extLst>
          </p:cNvPr>
          <p:cNvSpPr txBox="1">
            <a:spLocks/>
          </p:cNvSpPr>
          <p:nvPr/>
        </p:nvSpPr>
        <p:spPr>
          <a:xfrm>
            <a:off x="838200" y="196057"/>
            <a:ext cx="10515600" cy="6621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Improvements to the LabVIEW error system</a:t>
            </a:r>
          </a:p>
        </p:txBody>
      </p:sp>
    </p:spTree>
    <p:extLst>
      <p:ext uri="{BB962C8B-B14F-4D97-AF65-F5344CB8AC3E}">
        <p14:creationId xmlns:p14="http://schemas.microsoft.com/office/powerpoint/2010/main" val="3683413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858222"/>
            <a:ext cx="10515600" cy="5313978"/>
          </a:xfrm>
        </p:spPr>
        <p:txBody>
          <a:bodyPr>
            <a:normAutofit/>
          </a:bodyPr>
          <a:lstStyle/>
          <a:p>
            <a:pPr marL="0" indent="0">
              <a:buNone/>
            </a:pPr>
            <a:r>
              <a:rPr lang="en-GB" sz="2400" dirty="0">
                <a:solidFill>
                  <a:srgbClr val="818104"/>
                </a:solidFill>
                <a:latin typeface="Aptos Display" panose="020B0004020202020204" pitchFamily="34" charset="0"/>
              </a:rPr>
              <a:t>Are there differences between errors in LabVIEW and other languages?</a:t>
            </a:r>
            <a:endParaRPr lang="en-GB" sz="2000" dirty="0">
              <a:solidFill>
                <a:srgbClr val="818104"/>
              </a:solidFill>
              <a:latin typeface="Aptos" panose="020B0004020202020204" pitchFamily="34" charset="0"/>
            </a:endParaRPr>
          </a:p>
          <a:p>
            <a:r>
              <a:rPr lang="en-GB" sz="2000" dirty="0">
                <a:solidFill>
                  <a:srgbClr val="818104"/>
                </a:solidFill>
                <a:latin typeface="Aptos" panose="020B0004020202020204" pitchFamily="34" charset="0"/>
              </a:rPr>
              <a:t>The purpose of errors is the same in all languages: to communicate that an operation could not be performed.</a:t>
            </a:r>
          </a:p>
          <a:p>
            <a:r>
              <a:rPr lang="en-GB" sz="2000" dirty="0">
                <a:solidFill>
                  <a:srgbClr val="818104"/>
                </a:solidFill>
                <a:latin typeface="Aptos" panose="020B0004020202020204" pitchFamily="34" charset="0"/>
              </a:rPr>
              <a:t>The standardised mechanism for communicating errors in LabVIEW is the error wire.</a:t>
            </a:r>
          </a:p>
          <a:p>
            <a:r>
              <a:rPr lang="en-GB" sz="2000" dirty="0">
                <a:solidFill>
                  <a:srgbClr val="818104"/>
                </a:solidFill>
                <a:latin typeface="Aptos" panose="020B0004020202020204" pitchFamily="34" charset="0"/>
              </a:rPr>
              <a:t>The standardised mechanism for communicating errors in most programming languages are exceptions and the try-catch-finally structure.</a:t>
            </a:r>
          </a:p>
          <a:p>
            <a:pPr lvl="1"/>
            <a:r>
              <a:rPr lang="en-GB" sz="1600" dirty="0">
                <a:solidFill>
                  <a:srgbClr val="818104"/>
                </a:solidFill>
                <a:latin typeface="Aptos" panose="020B0004020202020204" pitchFamily="34" charset="0"/>
              </a:rPr>
              <a:t>C++, C#, Java, Python, Visual Basic</a:t>
            </a:r>
          </a:p>
          <a:p>
            <a:r>
              <a:rPr lang="en-GB" sz="2000" dirty="0">
                <a:solidFill>
                  <a:srgbClr val="818104"/>
                </a:solidFill>
                <a:latin typeface="Aptos Display" panose="020B0004020202020204" pitchFamily="34" charset="0"/>
              </a:rPr>
              <a:t>See the following excellent presentation that details how exceptions and the try-catch-finally structure could be applied to LabVIEW: </a:t>
            </a:r>
            <a:r>
              <a:rPr lang="en-GB" sz="2000" i="1" dirty="0">
                <a:solidFill>
                  <a:srgbClr val="818104"/>
                </a:solidFill>
                <a:latin typeface="Aptos Display" panose="020B0004020202020204" pitchFamily="34" charset="0"/>
              </a:rPr>
              <a:t>“</a:t>
            </a:r>
            <a:r>
              <a:rPr lang="en-GB" sz="2000" i="1" dirty="0">
                <a:solidFill>
                  <a:srgbClr val="818104"/>
                </a:solidFill>
                <a:latin typeface="Aptos Display" panose="020B0004020202020204" pitchFamily="34" charset="0"/>
                <a:hlinkClick r:id="rId3"/>
              </a:rPr>
              <a:t>Nate </a:t>
            </a:r>
            <a:r>
              <a:rPr lang="en-GB" sz="2000" i="1" dirty="0" err="1">
                <a:solidFill>
                  <a:srgbClr val="818104"/>
                </a:solidFill>
                <a:latin typeface="Aptos Display" panose="020B0004020202020204" pitchFamily="34" charset="0"/>
                <a:hlinkClick r:id="rId3"/>
              </a:rPr>
              <a:t>Moehring</a:t>
            </a:r>
            <a:r>
              <a:rPr lang="en-GB" sz="2000" i="1" dirty="0">
                <a:solidFill>
                  <a:srgbClr val="818104"/>
                </a:solidFill>
                <a:latin typeface="Aptos Display" panose="020B0004020202020204" pitchFamily="34" charset="0"/>
                <a:hlinkClick r:id="rId3"/>
              </a:rPr>
              <a:t> - LabVIEW Exceptions: a paradigm shift to error handling in LabVIEW, CLA Summit 2010</a:t>
            </a:r>
            <a:r>
              <a:rPr lang="en-GB" sz="2000" i="1" dirty="0">
                <a:solidFill>
                  <a:srgbClr val="818104"/>
                </a:solidFill>
                <a:latin typeface="Aptos Display" panose="020B0004020202020204" pitchFamily="34" charset="0"/>
              </a:rPr>
              <a:t>”</a:t>
            </a:r>
          </a:p>
          <a:p>
            <a:pPr lvl="1"/>
            <a:r>
              <a:rPr lang="en-GB" sz="1600" dirty="0">
                <a:solidFill>
                  <a:srgbClr val="818104"/>
                </a:solidFill>
                <a:latin typeface="Aptos Display" panose="020B0004020202020204" pitchFamily="34" charset="0"/>
              </a:rPr>
              <a:t>Direct link to PDF: </a:t>
            </a:r>
            <a:r>
              <a:rPr lang="en-GB" sz="1600" dirty="0">
                <a:solidFill>
                  <a:srgbClr val="818104"/>
                </a:solidFill>
                <a:latin typeface="Aptos Display" panose="020B0004020202020204" pitchFamily="34" charset="0"/>
                <a:hlinkClick r:id="rId4"/>
              </a:rPr>
              <a:t>https://www.themoehrings.com/wp-content/uploads/2010/12/LabVIEW-Exceptions.pdf</a:t>
            </a:r>
            <a:r>
              <a:rPr lang="en-GB" sz="1600" dirty="0">
                <a:solidFill>
                  <a:srgbClr val="818104"/>
                </a:solidFill>
                <a:latin typeface="Aptos Display" panose="020B0004020202020204" pitchFamily="34" charset="0"/>
              </a:rPr>
              <a:t> </a:t>
            </a:r>
          </a:p>
          <a:p>
            <a:pPr lvl="1"/>
            <a:endParaRPr lang="en-GB" sz="1600" dirty="0">
              <a:solidFill>
                <a:srgbClr val="818104"/>
              </a:solidFill>
              <a:latin typeface="Aptos" panose="020B0004020202020204" pitchFamily="34" charset="0"/>
            </a:endParaRPr>
          </a:p>
          <a:p>
            <a:pPr marL="0" indent="0">
              <a:buNone/>
            </a:pPr>
            <a:endParaRPr lang="en-GB" sz="2000" dirty="0">
              <a:solidFill>
                <a:srgbClr val="818104"/>
              </a:solidFill>
              <a:latin typeface="Aptos" panose="020B0004020202020204" pitchFamily="34" charset="0"/>
            </a:endParaRP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33</a:t>
            </a:fld>
            <a:endParaRPr lang="en-GB" dirty="0"/>
          </a:p>
        </p:txBody>
      </p:sp>
      <p:sp>
        <p:nvSpPr>
          <p:cNvPr id="9" name="Title 1">
            <a:extLst>
              <a:ext uri="{FF2B5EF4-FFF2-40B4-BE49-F238E27FC236}">
                <a16:creationId xmlns:a16="http://schemas.microsoft.com/office/drawing/2014/main" id="{370E33C1-0F33-6AB9-2594-AB3E220FB5EC}"/>
              </a:ext>
            </a:extLst>
          </p:cNvPr>
          <p:cNvSpPr txBox="1">
            <a:spLocks/>
          </p:cNvSpPr>
          <p:nvPr/>
        </p:nvSpPr>
        <p:spPr>
          <a:xfrm>
            <a:off x="838200" y="196057"/>
            <a:ext cx="10515600" cy="6621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Improvements to the LabVIEW error system</a:t>
            </a:r>
          </a:p>
        </p:txBody>
      </p:sp>
    </p:spTree>
    <p:extLst>
      <p:ext uri="{BB962C8B-B14F-4D97-AF65-F5344CB8AC3E}">
        <p14:creationId xmlns:p14="http://schemas.microsoft.com/office/powerpoint/2010/main" val="295831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34</a:t>
            </a:fld>
            <a:endParaRPr lang="en-GB" dirty="0"/>
          </a:p>
        </p:txBody>
      </p:sp>
      <p:sp>
        <p:nvSpPr>
          <p:cNvPr id="9" name="Title 1">
            <a:extLst>
              <a:ext uri="{FF2B5EF4-FFF2-40B4-BE49-F238E27FC236}">
                <a16:creationId xmlns:a16="http://schemas.microsoft.com/office/drawing/2014/main" id="{370E33C1-0F33-6AB9-2594-AB3E220FB5EC}"/>
              </a:ext>
            </a:extLst>
          </p:cNvPr>
          <p:cNvSpPr txBox="1">
            <a:spLocks/>
          </p:cNvSpPr>
          <p:nvPr/>
        </p:nvSpPr>
        <p:spPr>
          <a:xfrm>
            <a:off x="838200" y="196057"/>
            <a:ext cx="10515600" cy="66216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Resources</a:t>
            </a:r>
          </a:p>
        </p:txBody>
      </p:sp>
      <p:graphicFrame>
        <p:nvGraphicFramePr>
          <p:cNvPr id="6" name="Content Placeholder 5">
            <a:extLst>
              <a:ext uri="{FF2B5EF4-FFF2-40B4-BE49-F238E27FC236}">
                <a16:creationId xmlns:a16="http://schemas.microsoft.com/office/drawing/2014/main" id="{B480BBC1-8998-C2E2-12BF-0D8863E15DB9}"/>
              </a:ext>
            </a:extLst>
          </p:cNvPr>
          <p:cNvGraphicFramePr>
            <a:graphicFrameLocks noGrp="1"/>
          </p:cNvGraphicFramePr>
          <p:nvPr>
            <p:ph idx="1"/>
            <p:extLst>
              <p:ext uri="{D42A27DB-BD31-4B8C-83A1-F6EECF244321}">
                <p14:modId xmlns:p14="http://schemas.microsoft.com/office/powerpoint/2010/main" val="3850679496"/>
              </p:ext>
            </p:extLst>
          </p:nvPr>
        </p:nvGraphicFramePr>
        <p:xfrm>
          <a:off x="66414" y="858221"/>
          <a:ext cx="12059172" cy="5374640"/>
        </p:xfrm>
        <a:graphic>
          <a:graphicData uri="http://schemas.openxmlformats.org/drawingml/2006/table">
            <a:tbl>
              <a:tblPr firstRow="1" bandRow="1">
                <a:tableStyleId>{93296810-A885-4BE3-A3E7-6D5BEEA58F35}</a:tableStyleId>
              </a:tblPr>
              <a:tblGrid>
                <a:gridCol w="719172">
                  <a:extLst>
                    <a:ext uri="{9D8B030D-6E8A-4147-A177-3AD203B41FA5}">
                      <a16:colId xmlns:a16="http://schemas.microsoft.com/office/drawing/2014/main" val="3342448778"/>
                    </a:ext>
                  </a:extLst>
                </a:gridCol>
                <a:gridCol w="1800000">
                  <a:extLst>
                    <a:ext uri="{9D8B030D-6E8A-4147-A177-3AD203B41FA5}">
                      <a16:colId xmlns:a16="http://schemas.microsoft.com/office/drawing/2014/main" val="1706181647"/>
                    </a:ext>
                  </a:extLst>
                </a:gridCol>
                <a:gridCol w="1800000">
                  <a:extLst>
                    <a:ext uri="{9D8B030D-6E8A-4147-A177-3AD203B41FA5}">
                      <a16:colId xmlns:a16="http://schemas.microsoft.com/office/drawing/2014/main" val="4142372720"/>
                    </a:ext>
                  </a:extLst>
                </a:gridCol>
                <a:gridCol w="3600000">
                  <a:extLst>
                    <a:ext uri="{9D8B030D-6E8A-4147-A177-3AD203B41FA5}">
                      <a16:colId xmlns:a16="http://schemas.microsoft.com/office/drawing/2014/main" val="762947387"/>
                    </a:ext>
                  </a:extLst>
                </a:gridCol>
                <a:gridCol w="4140000">
                  <a:extLst>
                    <a:ext uri="{9D8B030D-6E8A-4147-A177-3AD203B41FA5}">
                      <a16:colId xmlns:a16="http://schemas.microsoft.com/office/drawing/2014/main" val="2828692460"/>
                    </a:ext>
                  </a:extLst>
                </a:gridCol>
              </a:tblGrid>
              <a:tr h="370840">
                <a:tc>
                  <a:txBody>
                    <a:bodyPr/>
                    <a:lstStyle/>
                    <a:p>
                      <a:r>
                        <a:rPr lang="en-GB" dirty="0"/>
                        <a:t>No.</a:t>
                      </a:r>
                    </a:p>
                  </a:txBody>
                  <a:tcPr/>
                </a:tc>
                <a:tc>
                  <a:txBody>
                    <a:bodyPr/>
                    <a:lstStyle/>
                    <a:p>
                      <a:r>
                        <a:rPr lang="en-GB" dirty="0"/>
                        <a:t>Date</a:t>
                      </a:r>
                    </a:p>
                  </a:txBody>
                  <a:tcPr/>
                </a:tc>
                <a:tc>
                  <a:txBody>
                    <a:bodyPr/>
                    <a:lstStyle/>
                    <a:p>
                      <a:r>
                        <a:rPr lang="en-GB" dirty="0"/>
                        <a:t>Author</a:t>
                      </a:r>
                    </a:p>
                  </a:txBody>
                  <a:tcPr/>
                </a:tc>
                <a:tc>
                  <a:txBody>
                    <a:bodyPr/>
                    <a:lstStyle/>
                    <a:p>
                      <a:r>
                        <a:rPr lang="en-GB" dirty="0"/>
                        <a:t>Resource Name</a:t>
                      </a:r>
                    </a:p>
                  </a:txBody>
                  <a:tcPr/>
                </a:tc>
                <a:tc>
                  <a:txBody>
                    <a:bodyPr/>
                    <a:lstStyle/>
                    <a:p>
                      <a:r>
                        <a:rPr lang="en-GB" dirty="0"/>
                        <a:t>URL</a:t>
                      </a:r>
                    </a:p>
                  </a:txBody>
                  <a:tcPr/>
                </a:tc>
                <a:extLst>
                  <a:ext uri="{0D108BD9-81ED-4DB2-BD59-A6C34878D82A}">
                    <a16:rowId xmlns:a16="http://schemas.microsoft.com/office/drawing/2014/main" val="3076839595"/>
                  </a:ext>
                </a:extLst>
              </a:tr>
              <a:tr h="370840">
                <a:tc>
                  <a:txBody>
                    <a:bodyPr/>
                    <a:lstStyle/>
                    <a:p>
                      <a:pPr algn="ctr"/>
                      <a:r>
                        <a:rPr lang="en-GB" dirty="0"/>
                        <a:t>1</a:t>
                      </a:r>
                    </a:p>
                  </a:txBody>
                  <a:tcPr anchor="ctr"/>
                </a:tc>
                <a:tc>
                  <a:txBody>
                    <a:bodyPr/>
                    <a:lstStyle/>
                    <a:p>
                      <a:pPr algn="ctr"/>
                      <a:r>
                        <a:rPr lang="en-GB" dirty="0"/>
                        <a:t>August 2009</a:t>
                      </a:r>
                    </a:p>
                  </a:txBody>
                  <a:tcPr anchor="ctr"/>
                </a:tc>
                <a:tc>
                  <a:txBody>
                    <a:bodyPr/>
                    <a:lstStyle/>
                    <a:p>
                      <a:pPr algn="ctr"/>
                      <a:r>
                        <a:rPr lang="en-GB" dirty="0"/>
                        <a:t>Christopher G. </a:t>
                      </a:r>
                      <a:r>
                        <a:rPr lang="en-GB" dirty="0" err="1"/>
                        <a:t>Relf</a:t>
                      </a:r>
                      <a:r>
                        <a:rPr lang="en-GB" dirty="0"/>
                        <a:t> (</a:t>
                      </a:r>
                      <a:r>
                        <a:rPr lang="en-GB" dirty="0" err="1"/>
                        <a:t>crelf</a:t>
                      </a:r>
                      <a:r>
                        <a:rPr lang="en-GB" dirty="0"/>
                        <a:t>)</a:t>
                      </a:r>
                    </a:p>
                  </a:txBody>
                  <a:tcPr anchor="ctr"/>
                </a:tc>
                <a:tc>
                  <a:txBody>
                    <a:bodyPr/>
                    <a:lstStyle/>
                    <a:p>
                      <a:r>
                        <a:rPr lang="en-GB" sz="1800" kern="1200" dirty="0">
                          <a:solidFill>
                            <a:schemeClr val="dk1"/>
                          </a:solidFill>
                          <a:effectLst/>
                          <a:latin typeface="+mn-lt"/>
                          <a:ea typeface="+mn-ea"/>
                          <a:cs typeface="+mn-cs"/>
                        </a:rPr>
                        <a:t>NI Week 2009 Presentation: Advanced Error Handling in LabVIEW</a:t>
                      </a:r>
                      <a:endParaRPr lang="en-GB" dirty="0"/>
                    </a:p>
                  </a:txBody>
                  <a:tcPr anchor="ctr"/>
                </a:tc>
                <a:tc>
                  <a:txBody>
                    <a:bodyPr/>
                    <a:lstStyle/>
                    <a:p>
                      <a:r>
                        <a:rPr lang="en-GB" sz="1400" dirty="0">
                          <a:hlinkClick r:id="rId3"/>
                        </a:rPr>
                        <a:t>https://lavag.org/topic/10150-ni-week-session-advanced-error-handling-in-labview/</a:t>
                      </a:r>
                      <a:r>
                        <a:rPr lang="en-GB" sz="1400" dirty="0"/>
                        <a:t> </a:t>
                      </a:r>
                    </a:p>
                  </a:txBody>
                  <a:tcPr anchor="ctr"/>
                </a:tc>
                <a:extLst>
                  <a:ext uri="{0D108BD9-81ED-4DB2-BD59-A6C34878D82A}">
                    <a16:rowId xmlns:a16="http://schemas.microsoft.com/office/drawing/2014/main" val="2848429078"/>
                  </a:ext>
                </a:extLst>
              </a:tr>
              <a:tr h="370840">
                <a:tc>
                  <a:txBody>
                    <a:bodyPr/>
                    <a:lstStyle/>
                    <a:p>
                      <a:pPr algn="ctr"/>
                      <a:r>
                        <a:rPr lang="en-GB" dirty="0"/>
                        <a:t>2</a:t>
                      </a:r>
                    </a:p>
                  </a:txBody>
                  <a:tcPr anchor="ctr"/>
                </a:tc>
                <a:tc>
                  <a:txBody>
                    <a:bodyPr/>
                    <a:lstStyle/>
                    <a:p>
                      <a:pPr algn="ctr"/>
                      <a:r>
                        <a:rPr lang="en-GB" dirty="0"/>
                        <a:t>March 2010</a:t>
                      </a:r>
                    </a:p>
                  </a:txBody>
                  <a:tcPr anchor="ctr"/>
                </a:tc>
                <a:tc>
                  <a:txBody>
                    <a:bodyPr/>
                    <a:lstStyle/>
                    <a:p>
                      <a:pPr algn="ctr"/>
                      <a:r>
                        <a:rPr lang="en-GB" dirty="0"/>
                        <a:t>Nate </a:t>
                      </a:r>
                      <a:r>
                        <a:rPr lang="en-GB" dirty="0" err="1"/>
                        <a:t>Moehring</a:t>
                      </a:r>
                      <a:endParaRPr lang="en-GB" dirty="0"/>
                    </a:p>
                  </a:txBody>
                  <a:tcPr anchor="ctr"/>
                </a:tc>
                <a:tc>
                  <a:txBody>
                    <a:bodyPr/>
                    <a:lstStyle/>
                    <a:p>
                      <a:r>
                        <a:rPr lang="en-GB" dirty="0"/>
                        <a:t>LabVIEW Exceptions: a paradigm shift to error handling in LabVIEW,  CLA Summit 2010</a:t>
                      </a:r>
                    </a:p>
                  </a:txBody>
                  <a:tcPr anchor="ctr"/>
                </a:tc>
                <a:tc>
                  <a:txBody>
                    <a:bodyPr/>
                    <a:lstStyle/>
                    <a:p>
                      <a:r>
                        <a:rPr lang="en-GB" sz="1400" dirty="0">
                          <a:hlinkClick r:id="rId4"/>
                        </a:rPr>
                        <a:t>https://www.themoehrings.com/wp-content/uploads/2010/12/LabVIEW-Exceptions.pdf</a:t>
                      </a:r>
                      <a:endParaRPr lang="en-GB" sz="1400" dirty="0"/>
                    </a:p>
                  </a:txBody>
                  <a:tcPr anchor="ctr"/>
                </a:tc>
                <a:extLst>
                  <a:ext uri="{0D108BD9-81ED-4DB2-BD59-A6C34878D82A}">
                    <a16:rowId xmlns:a16="http://schemas.microsoft.com/office/drawing/2014/main" val="3354099830"/>
                  </a:ext>
                </a:extLst>
              </a:tr>
              <a:tr h="370840">
                <a:tc>
                  <a:txBody>
                    <a:bodyPr/>
                    <a:lstStyle/>
                    <a:p>
                      <a:pPr algn="ctr"/>
                      <a:r>
                        <a:rPr lang="en-GB" dirty="0"/>
                        <a:t>3</a:t>
                      </a:r>
                    </a:p>
                  </a:txBody>
                  <a:tcPr anchor="ctr"/>
                </a:tc>
                <a:tc>
                  <a:txBody>
                    <a:bodyPr/>
                    <a:lstStyle/>
                    <a:p>
                      <a:pPr algn="ctr"/>
                      <a:r>
                        <a:rPr lang="en-GB" dirty="0"/>
                        <a:t>July 2015</a:t>
                      </a:r>
                    </a:p>
                  </a:txBody>
                  <a:tcPr anchor="ctr"/>
                </a:tc>
                <a:tc>
                  <a:txBody>
                    <a:bodyPr/>
                    <a:lstStyle/>
                    <a:p>
                      <a:pPr algn="ctr"/>
                      <a:r>
                        <a:rPr lang="en-GB" dirty="0" err="1"/>
                        <a:t>Stobber</a:t>
                      </a:r>
                      <a:endParaRPr lang="en-GB" dirty="0"/>
                    </a:p>
                  </a:txBody>
                  <a:tcPr anchor="ctr"/>
                </a:tc>
                <a:tc>
                  <a:txBody>
                    <a:bodyPr/>
                    <a:lstStyle/>
                    <a:p>
                      <a:r>
                        <a:rPr lang="en-GB" dirty="0"/>
                        <a:t>How would you redesign the LV error cluster</a:t>
                      </a:r>
                    </a:p>
                  </a:txBody>
                  <a:tcPr anchor="ctr"/>
                </a:tc>
                <a:tc>
                  <a:txBody>
                    <a:bodyPr/>
                    <a:lstStyle/>
                    <a:p>
                      <a:r>
                        <a:rPr lang="en-GB" sz="1400" dirty="0">
                          <a:hlinkClick r:id="rId5"/>
                        </a:rPr>
                        <a:t>https://lavag.org/topic/19134-how-would-you-redesign-the-lv-error-cluster/</a:t>
                      </a:r>
                      <a:r>
                        <a:rPr lang="en-GB" sz="1400" dirty="0"/>
                        <a:t> </a:t>
                      </a:r>
                    </a:p>
                  </a:txBody>
                  <a:tcPr anchor="ctr"/>
                </a:tc>
                <a:extLst>
                  <a:ext uri="{0D108BD9-81ED-4DB2-BD59-A6C34878D82A}">
                    <a16:rowId xmlns:a16="http://schemas.microsoft.com/office/drawing/2014/main" val="3889144522"/>
                  </a:ext>
                </a:extLst>
              </a:tr>
              <a:tr h="370840">
                <a:tc>
                  <a:txBody>
                    <a:bodyPr/>
                    <a:lstStyle/>
                    <a:p>
                      <a:pPr algn="ctr"/>
                      <a:r>
                        <a:rPr lang="en-GB" dirty="0"/>
                        <a:t>4</a:t>
                      </a:r>
                    </a:p>
                  </a:txBody>
                  <a:tcPr anchor="ctr"/>
                </a:tc>
                <a:tc>
                  <a:txBody>
                    <a:bodyPr/>
                    <a:lstStyle/>
                    <a:p>
                      <a:pPr algn="ctr"/>
                      <a:r>
                        <a:rPr lang="en-GB" dirty="0"/>
                        <a:t>October 2018</a:t>
                      </a:r>
                    </a:p>
                  </a:txBody>
                  <a:tcPr anchor="ctr"/>
                </a:tc>
                <a:tc>
                  <a:txBody>
                    <a:bodyPr/>
                    <a:lstStyle/>
                    <a:p>
                      <a:pPr algn="ctr"/>
                      <a:r>
                        <a:rPr lang="en-GB" dirty="0"/>
                        <a:t>Darren Nattinger</a:t>
                      </a:r>
                    </a:p>
                  </a:txBody>
                  <a:tcPr anchor="ctr"/>
                </a:tc>
                <a:tc>
                  <a:txBody>
                    <a:bodyPr/>
                    <a:lstStyle/>
                    <a:p>
                      <a:r>
                        <a:rPr lang="en-GB" dirty="0"/>
                        <a:t>“What to expect when you are expecting an error”</a:t>
                      </a:r>
                    </a:p>
                  </a:txBody>
                  <a:tcPr anchor="ctr"/>
                </a:tc>
                <a:tc>
                  <a:txBody>
                    <a:bodyPr/>
                    <a:lstStyle/>
                    <a:p>
                      <a:r>
                        <a:rPr lang="en-GB" sz="1400" dirty="0">
                          <a:hlinkClick r:id="rId6"/>
                        </a:rPr>
                        <a:t>https://www.youtube.com/watch?v=V0K4UcPDBUw</a:t>
                      </a:r>
                      <a:r>
                        <a:rPr lang="en-GB" sz="1400" dirty="0"/>
                        <a:t>  </a:t>
                      </a:r>
                    </a:p>
                    <a:p>
                      <a:r>
                        <a:rPr lang="en-GB" sz="1400" dirty="0"/>
                        <a:t>and</a:t>
                      </a:r>
                    </a:p>
                    <a:p>
                      <a:r>
                        <a:rPr lang="en-GB" sz="1400" dirty="0">
                          <a:hlinkClick r:id="rId7"/>
                        </a:rPr>
                        <a:t>https://www.youtube.com/watch?v=UlOFcmwrsBA</a:t>
                      </a:r>
                      <a:r>
                        <a:rPr lang="en-GB" sz="1400" dirty="0"/>
                        <a:t> </a:t>
                      </a:r>
                    </a:p>
                  </a:txBody>
                  <a:tcPr anchor="ctr"/>
                </a:tc>
                <a:extLst>
                  <a:ext uri="{0D108BD9-81ED-4DB2-BD59-A6C34878D82A}">
                    <a16:rowId xmlns:a16="http://schemas.microsoft.com/office/drawing/2014/main" val="2657376778"/>
                  </a:ext>
                </a:extLst>
              </a:tr>
              <a:tr h="370840">
                <a:tc>
                  <a:txBody>
                    <a:bodyPr/>
                    <a:lstStyle/>
                    <a:p>
                      <a:pPr algn="ctr"/>
                      <a:r>
                        <a:rPr lang="en-GB" dirty="0"/>
                        <a:t>5</a:t>
                      </a:r>
                    </a:p>
                  </a:txBody>
                  <a:tcPr anchor="ctr"/>
                </a:tc>
                <a:tc>
                  <a:txBody>
                    <a:bodyPr/>
                    <a:lstStyle/>
                    <a:p>
                      <a:pPr algn="ctr"/>
                      <a:r>
                        <a:rPr lang="en-GB" sz="1800" kern="1200" dirty="0">
                          <a:solidFill>
                            <a:schemeClr val="dk1"/>
                          </a:solidFill>
                          <a:effectLst/>
                          <a:latin typeface="+mn-lt"/>
                          <a:ea typeface="+mn-ea"/>
                          <a:cs typeface="+mn-cs"/>
                        </a:rPr>
                        <a:t>August 2021</a:t>
                      </a:r>
                      <a:endParaRPr lang="en-GB" dirty="0"/>
                    </a:p>
                  </a:txBody>
                  <a:tcPr anchor="ctr"/>
                </a:tc>
                <a:tc>
                  <a:txBody>
                    <a:bodyPr/>
                    <a:lstStyle/>
                    <a:p>
                      <a:pPr algn="ctr"/>
                      <a:r>
                        <a:rPr lang="en-GB" sz="1800" kern="1200" dirty="0">
                          <a:solidFill>
                            <a:schemeClr val="dk1"/>
                          </a:solidFill>
                          <a:effectLst/>
                          <a:latin typeface="+mn-lt"/>
                          <a:ea typeface="+mn-ea"/>
                          <a:cs typeface="+mn-cs"/>
                        </a:rPr>
                        <a:t>Mark Ridgley</a:t>
                      </a:r>
                      <a:endParaRPr lang="en-GB" dirty="0"/>
                    </a:p>
                  </a:txBody>
                  <a:tcPr anchor="ctr"/>
                </a:tc>
                <a:tc>
                  <a:txBody>
                    <a:bodyPr/>
                    <a:lstStyle/>
                    <a:p>
                      <a:r>
                        <a:rPr lang="en-GB" sz="1800" kern="1200" dirty="0">
                          <a:solidFill>
                            <a:schemeClr val="dk1"/>
                          </a:solidFill>
                          <a:effectLst/>
                          <a:latin typeface="+mn-lt"/>
                          <a:ea typeface="+mn-ea"/>
                          <a:cs typeface="+mn-cs"/>
                        </a:rPr>
                        <a:t>Midlands LabVIEW User Group (MLUG): Best Practices For Error Handling in LabVIEW</a:t>
                      </a:r>
                      <a:endParaRPr lang="en-GB" dirty="0"/>
                    </a:p>
                  </a:txBody>
                  <a:tcPr anchor="ctr"/>
                </a:tc>
                <a:tc>
                  <a:txBody>
                    <a:bodyPr/>
                    <a:lstStyle/>
                    <a:p>
                      <a:r>
                        <a:rPr lang="en-GB" sz="1400" dirty="0">
                          <a:hlinkClick r:id="rId8"/>
                        </a:rPr>
                        <a:t>https://www.youtube.com/watch?v=W1egwquZ4ow</a:t>
                      </a:r>
                      <a:r>
                        <a:rPr lang="en-GB" sz="1400" dirty="0"/>
                        <a:t> </a:t>
                      </a:r>
                    </a:p>
                  </a:txBody>
                  <a:tcPr anchor="ctr"/>
                </a:tc>
                <a:extLst>
                  <a:ext uri="{0D108BD9-81ED-4DB2-BD59-A6C34878D82A}">
                    <a16:rowId xmlns:a16="http://schemas.microsoft.com/office/drawing/2014/main" val="211956149"/>
                  </a:ext>
                </a:extLst>
              </a:tr>
              <a:tr h="370840">
                <a:tc>
                  <a:txBody>
                    <a:bodyPr/>
                    <a:lstStyle/>
                    <a:p>
                      <a:pPr algn="ctr"/>
                      <a:r>
                        <a:rPr lang="en-GB" dirty="0"/>
                        <a:t>6</a:t>
                      </a:r>
                    </a:p>
                  </a:txBody>
                  <a:tcPr anchor="ctr"/>
                </a:tc>
                <a:tc>
                  <a:txBody>
                    <a:bodyPr/>
                    <a:lstStyle/>
                    <a:p>
                      <a:pPr algn="ctr"/>
                      <a:r>
                        <a:rPr lang="en-GB" sz="1800" kern="1200" dirty="0">
                          <a:solidFill>
                            <a:schemeClr val="dk1"/>
                          </a:solidFill>
                          <a:effectLst/>
                          <a:latin typeface="+mn-lt"/>
                          <a:ea typeface="+mn-ea"/>
                          <a:cs typeface="+mn-cs"/>
                        </a:rPr>
                        <a:t>September 2022</a:t>
                      </a:r>
                      <a:endParaRPr lang="en-GB" dirty="0"/>
                    </a:p>
                  </a:txBody>
                  <a:tcPr anchor="ctr"/>
                </a:tc>
                <a:tc>
                  <a:txBody>
                    <a:bodyPr/>
                    <a:lstStyle/>
                    <a:p>
                      <a:pPr algn="ctr"/>
                      <a:r>
                        <a:rPr lang="en-GB" sz="1800" kern="1200" dirty="0">
                          <a:solidFill>
                            <a:schemeClr val="dk1"/>
                          </a:solidFill>
                          <a:effectLst/>
                          <a:latin typeface="+mn-lt"/>
                          <a:ea typeface="+mn-ea"/>
                          <a:cs typeface="+mn-cs"/>
                        </a:rPr>
                        <a:t>Wiebe </a:t>
                      </a:r>
                      <a:r>
                        <a:rPr lang="en-GB" sz="1800" kern="1200" dirty="0" err="1">
                          <a:solidFill>
                            <a:schemeClr val="dk1"/>
                          </a:solidFill>
                          <a:effectLst/>
                          <a:latin typeface="+mn-lt"/>
                          <a:ea typeface="+mn-ea"/>
                          <a:cs typeface="+mn-cs"/>
                        </a:rPr>
                        <a:t>Walstra</a:t>
                      </a:r>
                      <a:endParaRPr lang="en-GB" dirty="0"/>
                    </a:p>
                  </a:txBody>
                  <a:tcPr anchor="ctr"/>
                </a:tc>
                <a:tc>
                  <a:txBody>
                    <a:bodyPr/>
                    <a:lstStyle/>
                    <a:p>
                      <a:r>
                        <a:rPr lang="en-GB" sz="1800" kern="1200" dirty="0">
                          <a:solidFill>
                            <a:schemeClr val="dk1"/>
                          </a:solidFill>
                          <a:effectLst/>
                          <a:latin typeface="+mn-lt"/>
                          <a:ea typeface="+mn-ea"/>
                          <a:cs typeface="+mn-cs"/>
                        </a:rPr>
                        <a:t>Error Handling 2.0</a:t>
                      </a:r>
                      <a:endParaRPr lang="en-GB" dirty="0"/>
                    </a:p>
                  </a:txBody>
                  <a:tcPr anchor="ctr"/>
                </a:tc>
                <a:tc>
                  <a:txBody>
                    <a:bodyPr/>
                    <a:lstStyle/>
                    <a:p>
                      <a:r>
                        <a:rPr lang="en-GB" sz="1400" dirty="0">
                          <a:hlinkClick r:id="rId9"/>
                        </a:rPr>
                        <a:t>https://youtu.be/vTcxuAqoSdk?si=aPyTf24_gVPnHfIg</a:t>
                      </a:r>
                      <a:r>
                        <a:rPr lang="en-GB" sz="1400" dirty="0"/>
                        <a:t> </a:t>
                      </a:r>
                    </a:p>
                  </a:txBody>
                  <a:tcPr anchor="ctr"/>
                </a:tc>
                <a:extLst>
                  <a:ext uri="{0D108BD9-81ED-4DB2-BD59-A6C34878D82A}">
                    <a16:rowId xmlns:a16="http://schemas.microsoft.com/office/drawing/2014/main" val="4086953120"/>
                  </a:ext>
                </a:extLst>
              </a:tr>
              <a:tr h="370840">
                <a:tc>
                  <a:txBody>
                    <a:bodyPr/>
                    <a:lstStyle/>
                    <a:p>
                      <a:pPr algn="ctr"/>
                      <a:r>
                        <a:rPr lang="en-GB" dirty="0"/>
                        <a:t>7</a:t>
                      </a:r>
                    </a:p>
                  </a:txBody>
                  <a:tcPr anchor="ctr"/>
                </a:tc>
                <a:tc>
                  <a:txBody>
                    <a:bodyPr/>
                    <a:lstStyle/>
                    <a:p>
                      <a:pPr algn="ctr"/>
                      <a:r>
                        <a:rPr lang="en-GB" dirty="0"/>
                        <a:t>September 2024</a:t>
                      </a:r>
                    </a:p>
                  </a:txBody>
                  <a:tcPr anchor="ctr"/>
                </a:tc>
                <a:tc>
                  <a:txBody>
                    <a:bodyPr/>
                    <a:lstStyle/>
                    <a:p>
                      <a:pPr algn="ctr"/>
                      <a:r>
                        <a:rPr lang="en-GB"/>
                        <a:t>Petru Tarabuta</a:t>
                      </a:r>
                      <a:endParaRPr lang="en-GB" dirty="0"/>
                    </a:p>
                  </a:txBody>
                  <a:tcPr anchor="ctr"/>
                </a:tc>
                <a:tc>
                  <a:txBody>
                    <a:bodyPr/>
                    <a:lstStyle/>
                    <a:p>
                      <a:r>
                        <a:rPr lang="en-GB" dirty="0"/>
                        <a:t>This presentation</a:t>
                      </a:r>
                    </a:p>
                  </a:txBody>
                  <a:tcPr anchor="ctr"/>
                </a:tc>
                <a:tc>
                  <a:txBody>
                    <a:bodyPr/>
                    <a:lstStyle/>
                    <a:p>
                      <a:r>
                        <a:rPr lang="en-GB" sz="1400" dirty="0">
                          <a:hlinkClick r:id="rId10"/>
                        </a:rPr>
                        <a:t>https://github.com/RobustoSystems/LabVIEWErrorsDeepDivePresentation</a:t>
                      </a:r>
                      <a:r>
                        <a:rPr lang="en-GB" sz="1400" dirty="0"/>
                        <a:t> </a:t>
                      </a:r>
                    </a:p>
                  </a:txBody>
                  <a:tcPr anchor="ctr"/>
                </a:tc>
                <a:extLst>
                  <a:ext uri="{0D108BD9-81ED-4DB2-BD59-A6C34878D82A}">
                    <a16:rowId xmlns:a16="http://schemas.microsoft.com/office/drawing/2014/main" val="801069718"/>
                  </a:ext>
                </a:extLst>
              </a:tr>
            </a:tbl>
          </a:graphicData>
        </a:graphic>
      </p:graphicFrame>
    </p:spTree>
    <p:extLst>
      <p:ext uri="{BB962C8B-B14F-4D97-AF65-F5344CB8AC3E}">
        <p14:creationId xmlns:p14="http://schemas.microsoft.com/office/powerpoint/2010/main" val="23856160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4C843C5A-9E32-56D4-62F8-120363B71924}"/>
              </a:ext>
            </a:extLst>
          </p:cNvPr>
          <p:cNvSpPr>
            <a:spLocks noGrp="1"/>
          </p:cNvSpPr>
          <p:nvPr>
            <p:ph idx="1"/>
          </p:nvPr>
        </p:nvSpPr>
        <p:spPr>
          <a:xfrm>
            <a:off x="838200" y="2137281"/>
            <a:ext cx="10515600" cy="2583437"/>
          </a:xfrm>
        </p:spPr>
        <p:txBody>
          <a:bodyPr>
            <a:normAutofit/>
          </a:bodyPr>
          <a:lstStyle/>
          <a:p>
            <a:pPr marL="0" indent="0" algn="ctr">
              <a:buNone/>
            </a:pPr>
            <a:r>
              <a:rPr lang="en-GB" sz="4000" dirty="0">
                <a:solidFill>
                  <a:srgbClr val="818104"/>
                </a:solidFill>
                <a:latin typeface="Aptos" panose="020B0004020202020204" pitchFamily="34" charset="0"/>
              </a:rPr>
              <a:t>Thank you!</a:t>
            </a:r>
          </a:p>
          <a:p>
            <a:pPr marL="0" indent="0" algn="ctr">
              <a:buNone/>
            </a:pPr>
            <a:endParaRPr lang="en-GB" sz="4000" dirty="0">
              <a:solidFill>
                <a:srgbClr val="818104"/>
              </a:solidFill>
              <a:latin typeface="Aptos" panose="020B0004020202020204" pitchFamily="34" charset="0"/>
            </a:endParaRPr>
          </a:p>
          <a:p>
            <a:pPr marL="0" indent="0" algn="ctr">
              <a:buNone/>
            </a:pPr>
            <a:r>
              <a:rPr lang="en-GB" sz="4000" dirty="0">
                <a:solidFill>
                  <a:srgbClr val="818104"/>
                </a:solidFill>
                <a:latin typeface="Aptos" panose="020B0004020202020204" pitchFamily="34" charset="0"/>
              </a:rPr>
              <a:t>Are there any questions?</a:t>
            </a:r>
          </a:p>
        </p:txBody>
      </p:sp>
      <p:sp>
        <p:nvSpPr>
          <p:cNvPr id="2" name="Slide Number Placeholder 1">
            <a:extLst>
              <a:ext uri="{FF2B5EF4-FFF2-40B4-BE49-F238E27FC236}">
                <a16:creationId xmlns:a16="http://schemas.microsoft.com/office/drawing/2014/main" id="{BB9B3552-8FFF-0473-094F-57C04117FF32}"/>
              </a:ext>
            </a:extLst>
          </p:cNvPr>
          <p:cNvSpPr>
            <a:spLocks noGrp="1"/>
          </p:cNvSpPr>
          <p:nvPr>
            <p:ph type="sldNum" sz="quarter" idx="12"/>
          </p:nvPr>
        </p:nvSpPr>
        <p:spPr/>
        <p:txBody>
          <a:bodyPr/>
          <a:lstStyle/>
          <a:p>
            <a:fld id="{A5BC3523-C363-4BFA-8941-CE9ECEEECBA2}" type="slidenum">
              <a:rPr lang="en-GB" smtClean="0"/>
              <a:t>35</a:t>
            </a:fld>
            <a:endParaRPr lang="en-GB"/>
          </a:p>
        </p:txBody>
      </p:sp>
    </p:spTree>
    <p:extLst>
      <p:ext uri="{BB962C8B-B14F-4D97-AF65-F5344CB8AC3E}">
        <p14:creationId xmlns:p14="http://schemas.microsoft.com/office/powerpoint/2010/main" val="1013814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Terminology</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838200" y="1027289"/>
            <a:ext cx="10515600" cy="859385"/>
          </a:xfrm>
        </p:spPr>
        <p:txBody>
          <a:bodyPr>
            <a:normAutofit fontScale="92500" lnSpcReduction="10000"/>
          </a:bodyPr>
          <a:lstStyle/>
          <a:p>
            <a:r>
              <a:rPr lang="en-GB" sz="2000" dirty="0">
                <a:solidFill>
                  <a:srgbClr val="818104"/>
                </a:solidFill>
                <a:latin typeface="Aptos" panose="020B0004020202020204" pitchFamily="34" charset="0"/>
              </a:rPr>
              <a:t>Darren Nattinger rightly points out that “Error Handling” can mean many things. This presentation uses “Error Handling” as an umbrella term to designate all aspects of error generation, propagation, and manipulation.</a:t>
            </a: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endParaRPr lang="en-GB" sz="2000" dirty="0">
              <a:solidFill>
                <a:srgbClr val="818104"/>
              </a:solidFill>
              <a:latin typeface="Aptos" panose="020B0004020202020204" pitchFamily="34" charset="0"/>
            </a:endParaRPr>
          </a:p>
          <a:p>
            <a:pPr marL="0" indent="0">
              <a:buNone/>
            </a:pPr>
            <a:endParaRPr lang="en-GB" sz="2000" dirty="0">
              <a:solidFill>
                <a:srgbClr val="818104"/>
              </a:solidFill>
              <a:latin typeface="Aptos" panose="020B0004020202020204" pitchFamily="34" charset="0"/>
            </a:endParaRP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4</a:t>
            </a:fld>
            <a:endParaRPr lang="en-GB" dirty="0"/>
          </a:p>
        </p:txBody>
      </p:sp>
      <p:grpSp>
        <p:nvGrpSpPr>
          <p:cNvPr id="10" name="Group 9">
            <a:extLst>
              <a:ext uri="{FF2B5EF4-FFF2-40B4-BE49-F238E27FC236}">
                <a16:creationId xmlns:a16="http://schemas.microsoft.com/office/drawing/2014/main" id="{AA382B1F-9EA7-D3F9-9815-CFB3A5B2335B}"/>
              </a:ext>
            </a:extLst>
          </p:cNvPr>
          <p:cNvGrpSpPr/>
          <p:nvPr/>
        </p:nvGrpSpPr>
        <p:grpSpPr>
          <a:xfrm>
            <a:off x="1028568" y="1825187"/>
            <a:ext cx="10325231" cy="3574767"/>
            <a:chOff x="1028568" y="1689454"/>
            <a:chExt cx="10325231" cy="3574767"/>
          </a:xfrm>
        </p:grpSpPr>
        <p:pic>
          <p:nvPicPr>
            <p:cNvPr id="8" name="Picture 7">
              <a:extLst>
                <a:ext uri="{FF2B5EF4-FFF2-40B4-BE49-F238E27FC236}">
                  <a16:creationId xmlns:a16="http://schemas.microsoft.com/office/drawing/2014/main" id="{EEA8214E-3E95-2990-ADAB-910449BA4A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28569" y="1689454"/>
              <a:ext cx="6480000" cy="3281870"/>
            </a:xfrm>
            <a:prstGeom prst="rect">
              <a:avLst/>
            </a:prstGeom>
          </p:spPr>
        </p:pic>
        <p:sp>
          <p:nvSpPr>
            <p:cNvPr id="9" name="Title 1">
              <a:extLst>
                <a:ext uri="{FF2B5EF4-FFF2-40B4-BE49-F238E27FC236}">
                  <a16:creationId xmlns:a16="http://schemas.microsoft.com/office/drawing/2014/main" id="{89B58972-9BC3-06A1-955E-F9E1F188EFE8}"/>
                </a:ext>
              </a:extLst>
            </p:cNvPr>
            <p:cNvSpPr txBox="1">
              <a:spLocks/>
            </p:cNvSpPr>
            <p:nvPr/>
          </p:nvSpPr>
          <p:spPr>
            <a:xfrm>
              <a:off x="1028568" y="4971325"/>
              <a:ext cx="10325231" cy="29289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400" dirty="0">
                  <a:solidFill>
                    <a:srgbClr val="818104"/>
                  </a:solidFill>
                  <a:latin typeface="Aptos" panose="020B0004020202020204" pitchFamily="34" charset="0"/>
                </a:rPr>
                <a:t>Source: </a:t>
              </a:r>
              <a:r>
                <a:rPr lang="en-GB" sz="1400" dirty="0">
                  <a:solidFill>
                    <a:srgbClr val="818104"/>
                  </a:solidFill>
                  <a:latin typeface="Aptos" panose="020B0004020202020204" pitchFamily="34" charset="0"/>
                  <a:hlinkClick r:id="rId4"/>
                </a:rPr>
                <a:t>What to Expect When You're Expecting an Error presentation, GLA Summit 2024</a:t>
              </a:r>
              <a:endParaRPr lang="en-US" sz="1400" dirty="0">
                <a:solidFill>
                  <a:srgbClr val="818104"/>
                </a:solidFill>
                <a:latin typeface="Aptos" panose="020B0004020202020204" pitchFamily="34" charset="0"/>
              </a:endParaRPr>
            </a:p>
          </p:txBody>
        </p:sp>
      </p:grpSp>
    </p:spTree>
    <p:extLst>
      <p:ext uri="{BB962C8B-B14F-4D97-AF65-F5344CB8AC3E}">
        <p14:creationId xmlns:p14="http://schemas.microsoft.com/office/powerpoint/2010/main" val="1187442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662164"/>
          </a:xfrm>
        </p:spPr>
        <p:txBody>
          <a:bodyPr>
            <a:normAutofit fontScale="90000"/>
          </a:bodyPr>
          <a:lstStyle/>
          <a:p>
            <a:r>
              <a:rPr lang="en-GB" dirty="0">
                <a:solidFill>
                  <a:srgbClr val="818104"/>
                </a:solidFill>
                <a:latin typeface="Aptos Display" panose="020B0004020202020204" pitchFamily="34" charset="0"/>
              </a:rPr>
              <a:t>What are errors?</a:t>
            </a:r>
          </a:p>
        </p:txBody>
      </p:sp>
      <p:sp>
        <p:nvSpPr>
          <p:cNvPr id="3" name="Content Placeholder 2">
            <a:extLst>
              <a:ext uri="{FF2B5EF4-FFF2-40B4-BE49-F238E27FC236}">
                <a16:creationId xmlns:a16="http://schemas.microsoft.com/office/drawing/2014/main" id="{C9E225EF-8FB7-C051-548B-0D2CEE3D5028}"/>
              </a:ext>
            </a:extLst>
          </p:cNvPr>
          <p:cNvSpPr>
            <a:spLocks noGrp="1"/>
          </p:cNvSpPr>
          <p:nvPr>
            <p:ph idx="1"/>
          </p:nvPr>
        </p:nvSpPr>
        <p:spPr>
          <a:xfrm>
            <a:off x="931068" y="3429000"/>
            <a:ext cx="10515600" cy="1785938"/>
          </a:xfrm>
        </p:spPr>
        <p:txBody>
          <a:bodyPr>
            <a:noAutofit/>
          </a:bodyPr>
          <a:lstStyle/>
          <a:p>
            <a:r>
              <a:rPr lang="en-GB" sz="2000" dirty="0">
                <a:solidFill>
                  <a:srgbClr val="818104"/>
                </a:solidFill>
                <a:latin typeface="Aptos" panose="020B0004020202020204" pitchFamily="34" charset="0"/>
              </a:rPr>
              <a:t>No, errors are not a necessary language feature. The earliest programming languages did not have a standardised mechanism or data structure for reporting errors.</a:t>
            </a:r>
          </a:p>
          <a:p>
            <a:r>
              <a:rPr lang="en-GB" sz="2000" dirty="0">
                <a:solidFill>
                  <a:srgbClr val="818104"/>
                </a:solidFill>
                <a:latin typeface="Aptos" panose="020B0004020202020204" pitchFamily="34" charset="0"/>
              </a:rPr>
              <a:t>It is theoretically possible to create a working application without using any error handling.</a:t>
            </a:r>
          </a:p>
          <a:p>
            <a:r>
              <a:rPr lang="en-GB" sz="2000" dirty="0">
                <a:solidFill>
                  <a:srgbClr val="818104"/>
                </a:solidFill>
                <a:latin typeface="Aptos" panose="020B0004020202020204" pitchFamily="34" charset="0"/>
              </a:rPr>
              <a:t>However, errors are an extremely useful language feature. This is why every modern programming language implements the concept.</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5</a:t>
            </a:fld>
            <a:endParaRPr lang="en-GB" dirty="0"/>
          </a:p>
        </p:txBody>
      </p:sp>
      <p:sp>
        <p:nvSpPr>
          <p:cNvPr id="5" name="Content Placeholder 2">
            <a:extLst>
              <a:ext uri="{FF2B5EF4-FFF2-40B4-BE49-F238E27FC236}">
                <a16:creationId xmlns:a16="http://schemas.microsoft.com/office/drawing/2014/main" id="{D584955C-E14C-EE38-8ED6-15D0DB924085}"/>
              </a:ext>
            </a:extLst>
          </p:cNvPr>
          <p:cNvSpPr txBox="1">
            <a:spLocks/>
          </p:cNvSpPr>
          <p:nvPr/>
        </p:nvSpPr>
        <p:spPr>
          <a:xfrm>
            <a:off x="838200" y="1029671"/>
            <a:ext cx="10515600" cy="16420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Errors are a standardised mechanism for communicating that an operation could not be performed.</a:t>
            </a:r>
          </a:p>
          <a:p>
            <a:pPr lvl="1"/>
            <a:r>
              <a:rPr lang="en-GB" sz="1800" dirty="0">
                <a:solidFill>
                  <a:srgbClr val="818104"/>
                </a:solidFill>
                <a:latin typeface="Aptos" panose="020B0004020202020204" pitchFamily="34" charset="0"/>
              </a:rPr>
              <a:t>There are a large variety of reasons why an operation may fail to execute successfully.</a:t>
            </a:r>
          </a:p>
          <a:p>
            <a:pPr lvl="1"/>
            <a:r>
              <a:rPr lang="en-GB" sz="1800" dirty="0">
                <a:solidFill>
                  <a:srgbClr val="818104"/>
                </a:solidFill>
                <a:latin typeface="Aptos" panose="020B0004020202020204" pitchFamily="34" charset="0"/>
              </a:rPr>
              <a:t>Often it is because an external resource was not available: file does not exist on disk, network connection unavailable, instrument powered off, etc.</a:t>
            </a:r>
          </a:p>
        </p:txBody>
      </p:sp>
      <p:sp>
        <p:nvSpPr>
          <p:cNvPr id="8" name="Title 1">
            <a:extLst>
              <a:ext uri="{FF2B5EF4-FFF2-40B4-BE49-F238E27FC236}">
                <a16:creationId xmlns:a16="http://schemas.microsoft.com/office/drawing/2014/main" id="{87B5B701-76DB-116E-7AA9-70AB512A260C}"/>
              </a:ext>
            </a:extLst>
          </p:cNvPr>
          <p:cNvSpPr txBox="1">
            <a:spLocks/>
          </p:cNvSpPr>
          <p:nvPr/>
        </p:nvSpPr>
        <p:spPr>
          <a:xfrm>
            <a:off x="838200" y="2806193"/>
            <a:ext cx="10515600" cy="66216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solidFill>
                  <a:srgbClr val="818104"/>
                </a:solidFill>
                <a:latin typeface="Aptos Display" panose="020B0004020202020204" pitchFamily="34" charset="0"/>
              </a:rPr>
              <a:t>Are errors a </a:t>
            </a:r>
            <a:r>
              <a:rPr lang="en-GB" sz="3600" i="1" u="sng" dirty="0">
                <a:solidFill>
                  <a:srgbClr val="818104"/>
                </a:solidFill>
                <a:latin typeface="Aptos Display" panose="020B0004020202020204" pitchFamily="34" charset="0"/>
              </a:rPr>
              <a:t>necessary</a:t>
            </a:r>
            <a:r>
              <a:rPr lang="en-GB" sz="3600" dirty="0">
                <a:solidFill>
                  <a:srgbClr val="818104"/>
                </a:solidFill>
                <a:latin typeface="Aptos Display" panose="020B0004020202020204" pitchFamily="34" charset="0"/>
              </a:rPr>
              <a:t> language feature?</a:t>
            </a:r>
          </a:p>
        </p:txBody>
      </p:sp>
    </p:spTree>
    <p:extLst>
      <p:ext uri="{BB962C8B-B14F-4D97-AF65-F5344CB8AC3E}">
        <p14:creationId xmlns:p14="http://schemas.microsoft.com/office/powerpoint/2010/main" val="69718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uiExpand="1" build="p"/>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1120774"/>
          </a:xfrm>
        </p:spPr>
        <p:txBody>
          <a:bodyPr>
            <a:noAutofit/>
          </a:bodyPr>
          <a:lstStyle/>
          <a:p>
            <a:r>
              <a:rPr lang="en-GB" sz="3200" dirty="0">
                <a:solidFill>
                  <a:srgbClr val="818104"/>
                </a:solidFill>
                <a:latin typeface="Aptos Display" panose="020B0004020202020204" pitchFamily="34" charset="0"/>
              </a:rPr>
              <a:t>How was the “operation could not be performed” situation signalled in programming languages that did not natively support errors?</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6</a:t>
            </a:fld>
            <a:endParaRPr lang="en-GB" dirty="0"/>
          </a:p>
        </p:txBody>
      </p:sp>
      <p:sp>
        <p:nvSpPr>
          <p:cNvPr id="5" name="Content Placeholder 2">
            <a:extLst>
              <a:ext uri="{FF2B5EF4-FFF2-40B4-BE49-F238E27FC236}">
                <a16:creationId xmlns:a16="http://schemas.microsoft.com/office/drawing/2014/main" id="{D584955C-E14C-EE38-8ED6-15D0DB924085}"/>
              </a:ext>
            </a:extLst>
          </p:cNvPr>
          <p:cNvSpPr txBox="1">
            <a:spLocks/>
          </p:cNvSpPr>
          <p:nvPr/>
        </p:nvSpPr>
        <p:spPr>
          <a:xfrm>
            <a:off x="838200" y="1901214"/>
            <a:ext cx="10515600" cy="21707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000" dirty="0">
                <a:solidFill>
                  <a:srgbClr val="818104"/>
                </a:solidFill>
                <a:latin typeface="Aptos" panose="020B0004020202020204" pitchFamily="34" charset="0"/>
              </a:rPr>
              <a:t>Using primitive data types, such as:</a:t>
            </a:r>
          </a:p>
          <a:p>
            <a:pPr lvl="1"/>
            <a:r>
              <a:rPr lang="en-GB" sz="2000" dirty="0">
                <a:solidFill>
                  <a:srgbClr val="818104"/>
                </a:solidFill>
                <a:latin typeface="Aptos" panose="020B0004020202020204" pitchFamily="34" charset="0"/>
              </a:rPr>
              <a:t>Outputting a Boolean</a:t>
            </a:r>
          </a:p>
          <a:p>
            <a:pPr lvl="1"/>
            <a:r>
              <a:rPr lang="en-GB" sz="2000" dirty="0">
                <a:solidFill>
                  <a:srgbClr val="818104"/>
                </a:solidFill>
                <a:latin typeface="Aptos" panose="020B0004020202020204" pitchFamily="34" charset="0"/>
              </a:rPr>
              <a:t>Outputting an integer (a return code)</a:t>
            </a:r>
          </a:p>
          <a:p>
            <a:pPr lvl="1"/>
            <a:r>
              <a:rPr lang="en-GB" sz="2000" dirty="0">
                <a:solidFill>
                  <a:srgbClr val="818104"/>
                </a:solidFill>
                <a:latin typeface="Aptos" panose="020B0004020202020204" pitchFamily="34" charset="0"/>
              </a:rPr>
              <a:t>Outputting a string (an explanatory message)</a:t>
            </a:r>
          </a:p>
        </p:txBody>
      </p:sp>
    </p:spTree>
    <p:extLst>
      <p:ext uri="{BB962C8B-B14F-4D97-AF65-F5344CB8AC3E}">
        <p14:creationId xmlns:p14="http://schemas.microsoft.com/office/powerpoint/2010/main" val="86121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200" y="365126"/>
            <a:ext cx="10515600" cy="1120774"/>
          </a:xfrm>
        </p:spPr>
        <p:txBody>
          <a:bodyPr>
            <a:normAutofit/>
          </a:bodyPr>
          <a:lstStyle/>
          <a:p>
            <a:r>
              <a:rPr lang="en-GB" dirty="0">
                <a:solidFill>
                  <a:srgbClr val="818104"/>
                </a:solidFill>
                <a:latin typeface="Aptos Display" panose="020B0004020202020204" pitchFamily="34" charset="0"/>
              </a:rPr>
              <a:t>In LabVIEW this could look like:</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7</a:t>
            </a:fld>
            <a:endParaRPr lang="en-GB" dirty="0"/>
          </a:p>
        </p:txBody>
      </p:sp>
      <p:sp>
        <p:nvSpPr>
          <p:cNvPr id="5" name="Content Placeholder 2">
            <a:extLst>
              <a:ext uri="{FF2B5EF4-FFF2-40B4-BE49-F238E27FC236}">
                <a16:creationId xmlns:a16="http://schemas.microsoft.com/office/drawing/2014/main" id="{D584955C-E14C-EE38-8ED6-15D0DB924085}"/>
              </a:ext>
            </a:extLst>
          </p:cNvPr>
          <p:cNvSpPr txBox="1">
            <a:spLocks/>
          </p:cNvSpPr>
          <p:nvPr/>
        </p:nvSpPr>
        <p:spPr>
          <a:xfrm>
            <a:off x="838199" y="3608134"/>
            <a:ext cx="10515600" cy="14710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In early programming languages this led to:</a:t>
            </a:r>
          </a:p>
          <a:p>
            <a:pPr lvl="1"/>
            <a:r>
              <a:rPr lang="en-GB" sz="1600" dirty="0">
                <a:solidFill>
                  <a:srgbClr val="818104"/>
                </a:solidFill>
                <a:latin typeface="Aptos" panose="020B0004020202020204" pitchFamily="34" charset="0"/>
              </a:rPr>
              <a:t>Inconsistent representation between different functions within a codebase</a:t>
            </a:r>
          </a:p>
          <a:p>
            <a:pPr lvl="1"/>
            <a:r>
              <a:rPr lang="en-GB" sz="1600" dirty="0">
                <a:solidFill>
                  <a:srgbClr val="818104"/>
                </a:solidFill>
                <a:latin typeface="Aptos" panose="020B0004020202020204" pitchFamily="34" charset="0"/>
              </a:rPr>
              <a:t>Very inconsistent representation across different codebases</a:t>
            </a:r>
          </a:p>
          <a:p>
            <a:pPr lvl="1"/>
            <a:r>
              <a:rPr lang="en-GB" sz="1600" dirty="0">
                <a:solidFill>
                  <a:srgbClr val="818104"/>
                </a:solidFill>
                <a:latin typeface="Aptos" panose="020B0004020202020204" pitchFamily="34" charset="0"/>
              </a:rPr>
              <a:t>Detecting and handling the “could not perform operation” situation required a variety of coding patterns, each specific to a different way of signalling the situation</a:t>
            </a:r>
          </a:p>
        </p:txBody>
      </p:sp>
      <p:sp>
        <p:nvSpPr>
          <p:cNvPr id="11" name="Title 1">
            <a:extLst>
              <a:ext uri="{FF2B5EF4-FFF2-40B4-BE49-F238E27FC236}">
                <a16:creationId xmlns:a16="http://schemas.microsoft.com/office/drawing/2014/main" id="{0AB534E5-E9C5-5D26-FFDC-752D8B8A3407}"/>
              </a:ext>
            </a:extLst>
          </p:cNvPr>
          <p:cNvSpPr txBox="1">
            <a:spLocks/>
          </p:cNvSpPr>
          <p:nvPr/>
        </p:nvSpPr>
        <p:spPr>
          <a:xfrm>
            <a:off x="838200" y="2757548"/>
            <a:ext cx="10515600" cy="112077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solidFill>
                <a:srgbClr val="818104"/>
              </a:solidFill>
              <a:latin typeface="Aptos Display" panose="020B0004020202020204" pitchFamily="34" charset="0"/>
            </a:endParaRPr>
          </a:p>
        </p:txBody>
      </p:sp>
      <p:grpSp>
        <p:nvGrpSpPr>
          <p:cNvPr id="15" name="Group 14">
            <a:extLst>
              <a:ext uri="{FF2B5EF4-FFF2-40B4-BE49-F238E27FC236}">
                <a16:creationId xmlns:a16="http://schemas.microsoft.com/office/drawing/2014/main" id="{B4A11DC9-E4A3-35A6-3F3C-BD8E18E74A14}"/>
              </a:ext>
            </a:extLst>
          </p:cNvPr>
          <p:cNvGrpSpPr/>
          <p:nvPr/>
        </p:nvGrpSpPr>
        <p:grpSpPr>
          <a:xfrm>
            <a:off x="838200" y="1304886"/>
            <a:ext cx="9987068" cy="2307662"/>
            <a:chOff x="838200" y="3554381"/>
            <a:chExt cx="9987068" cy="2307662"/>
          </a:xfrm>
        </p:grpSpPr>
        <p:grpSp>
          <p:nvGrpSpPr>
            <p:cNvPr id="12" name="Group 11">
              <a:extLst>
                <a:ext uri="{FF2B5EF4-FFF2-40B4-BE49-F238E27FC236}">
                  <a16:creationId xmlns:a16="http://schemas.microsoft.com/office/drawing/2014/main" id="{13755922-FD02-E604-7133-1A2ECA031B09}"/>
                </a:ext>
              </a:extLst>
            </p:cNvPr>
            <p:cNvGrpSpPr/>
            <p:nvPr/>
          </p:nvGrpSpPr>
          <p:grpSpPr>
            <a:xfrm>
              <a:off x="838200" y="3554381"/>
              <a:ext cx="9987068" cy="1803493"/>
              <a:chOff x="838200" y="3554381"/>
              <a:chExt cx="9987068" cy="1803493"/>
            </a:xfrm>
          </p:grpSpPr>
          <p:pic>
            <p:nvPicPr>
              <p:cNvPr id="13" name="Picture 12">
                <a:extLst>
                  <a:ext uri="{FF2B5EF4-FFF2-40B4-BE49-F238E27FC236}">
                    <a16:creationId xmlns:a16="http://schemas.microsoft.com/office/drawing/2014/main" id="{143829CD-9485-1DEA-72C3-7A085BBB1BB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8200" y="3592483"/>
                <a:ext cx="3021544" cy="1746340"/>
              </a:xfrm>
              <a:prstGeom prst="rect">
                <a:avLst/>
              </a:prstGeom>
            </p:spPr>
          </p:pic>
          <p:pic>
            <p:nvPicPr>
              <p:cNvPr id="6" name="Picture 5">
                <a:extLst>
                  <a:ext uri="{FF2B5EF4-FFF2-40B4-BE49-F238E27FC236}">
                    <a16:creationId xmlns:a16="http://schemas.microsoft.com/office/drawing/2014/main" id="{A71EAEAC-D4DC-6244-3CC9-A0923DAFBB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0805" y="3592483"/>
                <a:ext cx="2527430" cy="1765391"/>
              </a:xfrm>
              <a:prstGeom prst="rect">
                <a:avLst/>
              </a:prstGeom>
            </p:spPr>
          </p:pic>
          <p:pic>
            <p:nvPicPr>
              <p:cNvPr id="8" name="Picture 7">
                <a:extLst>
                  <a:ext uri="{FF2B5EF4-FFF2-40B4-BE49-F238E27FC236}">
                    <a16:creationId xmlns:a16="http://schemas.microsoft.com/office/drawing/2014/main" id="{25C8EF50-E7DE-3C36-8E72-9D6D1E760524}"/>
                  </a:ext>
                </a:extLst>
              </p:cNvPr>
              <p:cNvPicPr>
                <a:picLocks noChangeAspect="1"/>
              </p:cNvPicPr>
              <p:nvPr/>
            </p:nvPicPr>
            <p:blipFill>
              <a:blip r:embed="rId5"/>
              <a:stretch>
                <a:fillRect/>
              </a:stretch>
            </p:blipFill>
            <p:spPr>
              <a:xfrm>
                <a:off x="8469297" y="3554381"/>
                <a:ext cx="2355971" cy="1784442"/>
              </a:xfrm>
              <a:prstGeom prst="rect">
                <a:avLst/>
              </a:prstGeom>
            </p:spPr>
          </p:pic>
          <p:sp>
            <p:nvSpPr>
              <p:cNvPr id="9" name="TextBox 8">
                <a:extLst>
                  <a:ext uri="{FF2B5EF4-FFF2-40B4-BE49-F238E27FC236}">
                    <a16:creationId xmlns:a16="http://schemas.microsoft.com/office/drawing/2014/main" id="{B34F3D0C-6B2B-94DA-B5C2-C64705E445FE}"/>
                  </a:ext>
                </a:extLst>
              </p:cNvPr>
              <p:cNvSpPr txBox="1"/>
              <p:nvPr/>
            </p:nvSpPr>
            <p:spPr>
              <a:xfrm>
                <a:off x="4106763" y="4201496"/>
                <a:ext cx="531019" cy="523220"/>
              </a:xfrm>
              <a:prstGeom prst="rect">
                <a:avLst/>
              </a:prstGeom>
              <a:noFill/>
            </p:spPr>
            <p:txBody>
              <a:bodyPr wrap="square" rtlCol="0">
                <a:spAutoFit/>
              </a:bodyPr>
              <a:lstStyle/>
              <a:p>
                <a:pPr algn="ctr"/>
                <a:r>
                  <a:rPr lang="en-GB" sz="2800" dirty="0">
                    <a:solidFill>
                      <a:srgbClr val="818104"/>
                    </a:solidFill>
                    <a:effectLst/>
                    <a:latin typeface="Aptos" panose="020B0004020202020204" pitchFamily="34" charset="0"/>
                    <a:ea typeface="DengXian" panose="02010600030101010101" pitchFamily="2" charset="-122"/>
                  </a:rPr>
                  <a:t>or</a:t>
                </a:r>
                <a:endParaRPr lang="en-GB" sz="1800" dirty="0">
                  <a:solidFill>
                    <a:srgbClr val="818104"/>
                  </a:solidFill>
                  <a:effectLst/>
                  <a:latin typeface="Aptos" panose="020B0004020202020204" pitchFamily="34" charset="0"/>
                  <a:ea typeface="DengXian" panose="02010600030101010101" pitchFamily="2" charset="-122"/>
                </a:endParaRPr>
              </a:p>
            </p:txBody>
          </p:sp>
          <p:sp>
            <p:nvSpPr>
              <p:cNvPr id="10" name="TextBox 9">
                <a:extLst>
                  <a:ext uri="{FF2B5EF4-FFF2-40B4-BE49-F238E27FC236}">
                    <a16:creationId xmlns:a16="http://schemas.microsoft.com/office/drawing/2014/main" id="{1D3EC32E-9297-E8D6-DAC4-6CC4CCE3AD84}"/>
                  </a:ext>
                </a:extLst>
              </p:cNvPr>
              <p:cNvSpPr txBox="1"/>
              <p:nvPr/>
            </p:nvSpPr>
            <p:spPr>
              <a:xfrm>
                <a:off x="7691258" y="4213568"/>
                <a:ext cx="531019" cy="523220"/>
              </a:xfrm>
              <a:prstGeom prst="rect">
                <a:avLst/>
              </a:prstGeom>
              <a:noFill/>
            </p:spPr>
            <p:txBody>
              <a:bodyPr wrap="square" rtlCol="0">
                <a:spAutoFit/>
              </a:bodyPr>
              <a:lstStyle/>
              <a:p>
                <a:pPr algn="ctr"/>
                <a:r>
                  <a:rPr lang="en-GB" sz="2800" dirty="0">
                    <a:solidFill>
                      <a:srgbClr val="818104"/>
                    </a:solidFill>
                    <a:effectLst/>
                    <a:latin typeface="Aptos" panose="020B0004020202020204" pitchFamily="34" charset="0"/>
                    <a:ea typeface="DengXian" panose="02010600030101010101" pitchFamily="2" charset="-122"/>
                  </a:rPr>
                  <a:t>or</a:t>
                </a:r>
                <a:endParaRPr lang="en-GB" sz="1800" dirty="0">
                  <a:solidFill>
                    <a:srgbClr val="818104"/>
                  </a:solidFill>
                  <a:effectLst/>
                  <a:latin typeface="Aptos" panose="020B0004020202020204" pitchFamily="34" charset="0"/>
                  <a:ea typeface="DengXian" panose="02010600030101010101" pitchFamily="2" charset="-122"/>
                </a:endParaRPr>
              </a:p>
            </p:txBody>
          </p:sp>
        </p:grpSp>
        <p:sp>
          <p:nvSpPr>
            <p:cNvPr id="14" name="TextBox 13">
              <a:extLst>
                <a:ext uri="{FF2B5EF4-FFF2-40B4-BE49-F238E27FC236}">
                  <a16:creationId xmlns:a16="http://schemas.microsoft.com/office/drawing/2014/main" id="{6D8713CE-7B82-999B-2086-683C58B7DCA9}"/>
                </a:ext>
              </a:extLst>
            </p:cNvPr>
            <p:cNvSpPr txBox="1"/>
            <p:nvPr/>
          </p:nvSpPr>
          <p:spPr>
            <a:xfrm>
              <a:off x="3217812" y="5338823"/>
              <a:ext cx="5756375" cy="523220"/>
            </a:xfrm>
            <a:prstGeom prst="rect">
              <a:avLst/>
            </a:prstGeom>
            <a:noFill/>
          </p:spPr>
          <p:txBody>
            <a:bodyPr wrap="square" rtlCol="0">
              <a:spAutoFit/>
            </a:bodyPr>
            <a:lstStyle/>
            <a:p>
              <a:pPr algn="ctr"/>
              <a:r>
                <a:rPr lang="en-GB" sz="2800" dirty="0">
                  <a:solidFill>
                    <a:srgbClr val="818104"/>
                  </a:solidFill>
                  <a:latin typeface="Aptos" panose="020B0004020202020204" pitchFamily="34" charset="0"/>
                  <a:ea typeface="DengXian" panose="02010600030101010101" pitchFamily="2" charset="-122"/>
                </a:rPr>
                <a:t>o</a:t>
              </a:r>
              <a:r>
                <a:rPr lang="en-GB" sz="2800" dirty="0">
                  <a:solidFill>
                    <a:srgbClr val="818104"/>
                  </a:solidFill>
                  <a:effectLst/>
                  <a:latin typeface="Aptos" panose="020B0004020202020204" pitchFamily="34" charset="0"/>
                  <a:ea typeface="DengXian" panose="02010600030101010101" pitchFamily="2" charset="-122"/>
                </a:rPr>
                <a:t>r any combination thereof</a:t>
              </a:r>
              <a:endParaRPr lang="en-GB" sz="1800" dirty="0">
                <a:solidFill>
                  <a:srgbClr val="818104"/>
                </a:solidFill>
                <a:effectLst/>
                <a:latin typeface="Aptos" panose="020B0004020202020204" pitchFamily="34" charset="0"/>
                <a:ea typeface="DengXian" panose="02010600030101010101" pitchFamily="2" charset="-122"/>
              </a:endParaRPr>
            </a:p>
          </p:txBody>
        </p:sp>
      </p:grpSp>
      <p:sp>
        <p:nvSpPr>
          <p:cNvPr id="16" name="Title 1">
            <a:extLst>
              <a:ext uri="{FF2B5EF4-FFF2-40B4-BE49-F238E27FC236}">
                <a16:creationId xmlns:a16="http://schemas.microsoft.com/office/drawing/2014/main" id="{B8AD0A35-19BC-D299-FDBC-773A896EE2EC}"/>
              </a:ext>
            </a:extLst>
          </p:cNvPr>
          <p:cNvSpPr txBox="1">
            <a:spLocks/>
          </p:cNvSpPr>
          <p:nvPr/>
        </p:nvSpPr>
        <p:spPr>
          <a:xfrm>
            <a:off x="838199" y="4809018"/>
            <a:ext cx="10515600" cy="11207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solidFill>
                  <a:srgbClr val="818104"/>
                </a:solidFill>
                <a:latin typeface="Aptos Display" panose="020B0004020202020204" pitchFamily="34" charset="0"/>
              </a:rPr>
              <a:t>A better way was needed.</a:t>
            </a:r>
          </a:p>
        </p:txBody>
      </p:sp>
      <p:sp>
        <p:nvSpPr>
          <p:cNvPr id="17" name="Content Placeholder 2">
            <a:extLst>
              <a:ext uri="{FF2B5EF4-FFF2-40B4-BE49-F238E27FC236}">
                <a16:creationId xmlns:a16="http://schemas.microsoft.com/office/drawing/2014/main" id="{EF50577D-BB29-D915-FE74-75F878D68222}"/>
              </a:ext>
            </a:extLst>
          </p:cNvPr>
          <p:cNvSpPr txBox="1">
            <a:spLocks/>
          </p:cNvSpPr>
          <p:nvPr/>
        </p:nvSpPr>
        <p:spPr>
          <a:xfrm>
            <a:off x="838199" y="5598012"/>
            <a:ext cx="10515600" cy="4118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In LabVIEW, this was the error cluster and error wire.</a:t>
            </a:r>
            <a:endParaRPr lang="en-GB" sz="1600" dirty="0">
              <a:solidFill>
                <a:srgbClr val="818104"/>
              </a:solidFill>
              <a:latin typeface="Aptos" panose="020B0004020202020204" pitchFamily="34" charset="0"/>
            </a:endParaRPr>
          </a:p>
        </p:txBody>
      </p:sp>
    </p:spTree>
    <p:extLst>
      <p:ext uri="{BB962C8B-B14F-4D97-AF65-F5344CB8AC3E}">
        <p14:creationId xmlns:p14="http://schemas.microsoft.com/office/powerpoint/2010/main" val="2763084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16" grpId="0"/>
      <p:bldP spid="17"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951F-3CAB-873B-3412-79C1E020103B}"/>
              </a:ext>
            </a:extLst>
          </p:cNvPr>
          <p:cNvSpPr>
            <a:spLocks noGrp="1"/>
          </p:cNvSpPr>
          <p:nvPr>
            <p:ph type="title"/>
          </p:nvPr>
        </p:nvSpPr>
        <p:spPr>
          <a:xfrm>
            <a:off x="838199" y="-89063"/>
            <a:ext cx="10515600" cy="676036"/>
          </a:xfrm>
        </p:spPr>
        <p:txBody>
          <a:bodyPr>
            <a:normAutofit fontScale="90000"/>
          </a:bodyPr>
          <a:lstStyle/>
          <a:p>
            <a:r>
              <a:rPr lang="en-GB" dirty="0">
                <a:solidFill>
                  <a:srgbClr val="818104"/>
                </a:solidFill>
                <a:latin typeface="Aptos Display" panose="020B0004020202020204" pitchFamily="34" charset="0"/>
              </a:rPr>
              <a:t>Compare</a:t>
            </a:r>
          </a:p>
        </p:txBody>
      </p:sp>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8</a:t>
            </a:fld>
            <a:endParaRPr lang="en-GB" dirty="0"/>
          </a:p>
        </p:txBody>
      </p:sp>
      <p:sp>
        <p:nvSpPr>
          <p:cNvPr id="11" name="Title 1">
            <a:extLst>
              <a:ext uri="{FF2B5EF4-FFF2-40B4-BE49-F238E27FC236}">
                <a16:creationId xmlns:a16="http://schemas.microsoft.com/office/drawing/2014/main" id="{0AB534E5-E9C5-5D26-FFDC-752D8B8A3407}"/>
              </a:ext>
            </a:extLst>
          </p:cNvPr>
          <p:cNvSpPr txBox="1">
            <a:spLocks/>
          </p:cNvSpPr>
          <p:nvPr/>
        </p:nvSpPr>
        <p:spPr>
          <a:xfrm>
            <a:off x="838200" y="2757548"/>
            <a:ext cx="10515600" cy="112077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solidFill>
                <a:srgbClr val="818104"/>
              </a:solidFill>
              <a:latin typeface="Aptos Display" panose="020B0004020202020204" pitchFamily="34" charset="0"/>
            </a:endParaRPr>
          </a:p>
        </p:txBody>
      </p:sp>
      <p:grpSp>
        <p:nvGrpSpPr>
          <p:cNvPr id="23" name="Group 22">
            <a:extLst>
              <a:ext uri="{FF2B5EF4-FFF2-40B4-BE49-F238E27FC236}">
                <a16:creationId xmlns:a16="http://schemas.microsoft.com/office/drawing/2014/main" id="{96768FF5-DA17-6FB2-76F5-9804B7185812}"/>
              </a:ext>
            </a:extLst>
          </p:cNvPr>
          <p:cNvGrpSpPr/>
          <p:nvPr/>
        </p:nvGrpSpPr>
        <p:grpSpPr>
          <a:xfrm>
            <a:off x="489527" y="514295"/>
            <a:ext cx="11702473" cy="2430984"/>
            <a:chOff x="500063" y="1076599"/>
            <a:chExt cx="11702473" cy="2430984"/>
          </a:xfrm>
        </p:grpSpPr>
        <p:sp>
          <p:nvSpPr>
            <p:cNvPr id="21" name="Rectangle: Rounded Corners 20">
              <a:extLst>
                <a:ext uri="{FF2B5EF4-FFF2-40B4-BE49-F238E27FC236}">
                  <a16:creationId xmlns:a16="http://schemas.microsoft.com/office/drawing/2014/main" id="{20DC69A6-B73C-F1DF-E725-15636A33D4C0}"/>
                </a:ext>
              </a:extLst>
            </p:cNvPr>
            <p:cNvSpPr/>
            <p:nvPr/>
          </p:nvSpPr>
          <p:spPr>
            <a:xfrm>
              <a:off x="500063" y="1076599"/>
              <a:ext cx="11437143" cy="2430984"/>
            </a:xfrm>
            <a:prstGeom prst="roundRect">
              <a:avLst/>
            </a:prstGeom>
            <a:solidFill>
              <a:srgbClr val="FFC7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2" name="Group 11">
              <a:extLst>
                <a:ext uri="{FF2B5EF4-FFF2-40B4-BE49-F238E27FC236}">
                  <a16:creationId xmlns:a16="http://schemas.microsoft.com/office/drawing/2014/main" id="{13755922-FD02-E604-7133-1A2ECA031B09}"/>
                </a:ext>
              </a:extLst>
            </p:cNvPr>
            <p:cNvGrpSpPr/>
            <p:nvPr/>
          </p:nvGrpSpPr>
          <p:grpSpPr>
            <a:xfrm>
              <a:off x="838200" y="1159153"/>
              <a:ext cx="9987068" cy="1803493"/>
              <a:chOff x="838200" y="3554381"/>
              <a:chExt cx="9987068" cy="1803493"/>
            </a:xfrm>
            <a:noFill/>
          </p:grpSpPr>
          <p:pic>
            <p:nvPicPr>
              <p:cNvPr id="13" name="Picture 12">
                <a:extLst>
                  <a:ext uri="{FF2B5EF4-FFF2-40B4-BE49-F238E27FC236}">
                    <a16:creationId xmlns:a16="http://schemas.microsoft.com/office/drawing/2014/main" id="{143829CD-9485-1DEA-72C3-7A085BBB1BB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8200" y="3592483"/>
                <a:ext cx="3021544" cy="1746340"/>
              </a:xfrm>
              <a:prstGeom prst="rect">
                <a:avLst/>
              </a:prstGeom>
              <a:grpFill/>
            </p:spPr>
          </p:pic>
          <p:pic>
            <p:nvPicPr>
              <p:cNvPr id="6" name="Picture 5">
                <a:extLst>
                  <a:ext uri="{FF2B5EF4-FFF2-40B4-BE49-F238E27FC236}">
                    <a16:creationId xmlns:a16="http://schemas.microsoft.com/office/drawing/2014/main" id="{A71EAEAC-D4DC-6244-3CC9-A0923DAFBB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0805" y="3592483"/>
                <a:ext cx="2527430" cy="1765391"/>
              </a:xfrm>
              <a:prstGeom prst="rect">
                <a:avLst/>
              </a:prstGeom>
              <a:grpFill/>
            </p:spPr>
          </p:pic>
          <p:pic>
            <p:nvPicPr>
              <p:cNvPr id="8" name="Picture 7">
                <a:extLst>
                  <a:ext uri="{FF2B5EF4-FFF2-40B4-BE49-F238E27FC236}">
                    <a16:creationId xmlns:a16="http://schemas.microsoft.com/office/drawing/2014/main" id="{25C8EF50-E7DE-3C36-8E72-9D6D1E760524}"/>
                  </a:ext>
                </a:extLst>
              </p:cNvPr>
              <p:cNvPicPr>
                <a:picLocks noChangeAspect="1"/>
              </p:cNvPicPr>
              <p:nvPr/>
            </p:nvPicPr>
            <p:blipFill>
              <a:blip r:embed="rId5"/>
              <a:stretch>
                <a:fillRect/>
              </a:stretch>
            </p:blipFill>
            <p:spPr>
              <a:xfrm>
                <a:off x="8469297" y="3554381"/>
                <a:ext cx="2355971" cy="1784442"/>
              </a:xfrm>
              <a:prstGeom prst="rect">
                <a:avLst/>
              </a:prstGeom>
              <a:grpFill/>
            </p:spPr>
          </p:pic>
          <p:sp>
            <p:nvSpPr>
              <p:cNvPr id="9" name="TextBox 8">
                <a:extLst>
                  <a:ext uri="{FF2B5EF4-FFF2-40B4-BE49-F238E27FC236}">
                    <a16:creationId xmlns:a16="http://schemas.microsoft.com/office/drawing/2014/main" id="{B34F3D0C-6B2B-94DA-B5C2-C64705E445FE}"/>
                  </a:ext>
                </a:extLst>
              </p:cNvPr>
              <p:cNvSpPr txBox="1"/>
              <p:nvPr/>
            </p:nvSpPr>
            <p:spPr>
              <a:xfrm>
                <a:off x="4106763" y="4201496"/>
                <a:ext cx="531019" cy="523220"/>
              </a:xfrm>
              <a:prstGeom prst="rect">
                <a:avLst/>
              </a:prstGeom>
              <a:grpFill/>
            </p:spPr>
            <p:txBody>
              <a:bodyPr wrap="square" rtlCol="0">
                <a:spAutoFit/>
              </a:bodyPr>
              <a:lstStyle/>
              <a:p>
                <a:pPr algn="ctr"/>
                <a:r>
                  <a:rPr lang="en-GB" sz="2800" dirty="0">
                    <a:solidFill>
                      <a:srgbClr val="818104"/>
                    </a:solidFill>
                    <a:effectLst/>
                    <a:latin typeface="Aptos" panose="020B0004020202020204" pitchFamily="34" charset="0"/>
                    <a:ea typeface="DengXian" panose="02010600030101010101" pitchFamily="2" charset="-122"/>
                  </a:rPr>
                  <a:t>or</a:t>
                </a:r>
                <a:endParaRPr lang="en-GB" sz="1800" dirty="0">
                  <a:solidFill>
                    <a:srgbClr val="818104"/>
                  </a:solidFill>
                  <a:effectLst/>
                  <a:latin typeface="Aptos" panose="020B0004020202020204" pitchFamily="34" charset="0"/>
                  <a:ea typeface="DengXian" panose="02010600030101010101" pitchFamily="2" charset="-122"/>
                </a:endParaRPr>
              </a:p>
            </p:txBody>
          </p:sp>
          <p:sp>
            <p:nvSpPr>
              <p:cNvPr id="10" name="TextBox 9">
                <a:extLst>
                  <a:ext uri="{FF2B5EF4-FFF2-40B4-BE49-F238E27FC236}">
                    <a16:creationId xmlns:a16="http://schemas.microsoft.com/office/drawing/2014/main" id="{1D3EC32E-9297-E8D6-DAC4-6CC4CCE3AD84}"/>
                  </a:ext>
                </a:extLst>
              </p:cNvPr>
              <p:cNvSpPr txBox="1"/>
              <p:nvPr/>
            </p:nvSpPr>
            <p:spPr>
              <a:xfrm>
                <a:off x="7691258" y="4213568"/>
                <a:ext cx="531019" cy="523220"/>
              </a:xfrm>
              <a:prstGeom prst="rect">
                <a:avLst/>
              </a:prstGeom>
              <a:grpFill/>
            </p:spPr>
            <p:txBody>
              <a:bodyPr wrap="square" rtlCol="0">
                <a:spAutoFit/>
              </a:bodyPr>
              <a:lstStyle/>
              <a:p>
                <a:pPr algn="ctr"/>
                <a:r>
                  <a:rPr lang="en-GB" sz="2800" dirty="0">
                    <a:solidFill>
                      <a:srgbClr val="818104"/>
                    </a:solidFill>
                    <a:effectLst/>
                    <a:latin typeface="Aptos" panose="020B0004020202020204" pitchFamily="34" charset="0"/>
                    <a:ea typeface="DengXian" panose="02010600030101010101" pitchFamily="2" charset="-122"/>
                  </a:rPr>
                  <a:t>or</a:t>
                </a:r>
                <a:endParaRPr lang="en-GB" sz="1800" dirty="0">
                  <a:solidFill>
                    <a:srgbClr val="818104"/>
                  </a:solidFill>
                  <a:effectLst/>
                  <a:latin typeface="Aptos" panose="020B0004020202020204" pitchFamily="34" charset="0"/>
                  <a:ea typeface="DengXian" panose="02010600030101010101" pitchFamily="2" charset="-122"/>
                </a:endParaRPr>
              </a:p>
            </p:txBody>
          </p:sp>
        </p:grpSp>
        <p:sp>
          <p:nvSpPr>
            <p:cNvPr id="14" name="TextBox 13">
              <a:extLst>
                <a:ext uri="{FF2B5EF4-FFF2-40B4-BE49-F238E27FC236}">
                  <a16:creationId xmlns:a16="http://schemas.microsoft.com/office/drawing/2014/main" id="{6D8713CE-7B82-999B-2086-683C58B7DCA9}"/>
                </a:ext>
              </a:extLst>
            </p:cNvPr>
            <p:cNvSpPr txBox="1"/>
            <p:nvPr/>
          </p:nvSpPr>
          <p:spPr>
            <a:xfrm>
              <a:off x="3217812" y="2943595"/>
              <a:ext cx="5756375" cy="523220"/>
            </a:xfrm>
            <a:prstGeom prst="rect">
              <a:avLst/>
            </a:prstGeom>
            <a:noFill/>
          </p:spPr>
          <p:txBody>
            <a:bodyPr wrap="square" rtlCol="0">
              <a:spAutoFit/>
            </a:bodyPr>
            <a:lstStyle/>
            <a:p>
              <a:pPr algn="ctr"/>
              <a:r>
                <a:rPr lang="en-GB" sz="2800" dirty="0">
                  <a:solidFill>
                    <a:srgbClr val="818104"/>
                  </a:solidFill>
                  <a:latin typeface="Aptos" panose="020B0004020202020204" pitchFamily="34" charset="0"/>
                  <a:ea typeface="DengXian" panose="02010600030101010101" pitchFamily="2" charset="-122"/>
                </a:rPr>
                <a:t>o</a:t>
              </a:r>
              <a:r>
                <a:rPr lang="en-GB" sz="2800" dirty="0">
                  <a:solidFill>
                    <a:srgbClr val="818104"/>
                  </a:solidFill>
                  <a:effectLst/>
                  <a:latin typeface="Aptos" panose="020B0004020202020204" pitchFamily="34" charset="0"/>
                  <a:ea typeface="DengXian" panose="02010600030101010101" pitchFamily="2" charset="-122"/>
                </a:rPr>
                <a:t>r any combination thereof</a:t>
              </a:r>
              <a:endParaRPr lang="en-GB" sz="1800" dirty="0">
                <a:solidFill>
                  <a:srgbClr val="818104"/>
                </a:solidFill>
                <a:effectLst/>
                <a:latin typeface="Aptos" panose="020B0004020202020204" pitchFamily="34" charset="0"/>
                <a:ea typeface="DengXian" panose="02010600030101010101" pitchFamily="2" charset="-122"/>
              </a:endParaRPr>
            </a:p>
          </p:txBody>
        </p:sp>
        <p:sp>
          <p:nvSpPr>
            <p:cNvPr id="22" name="TextBox 21">
              <a:extLst>
                <a:ext uri="{FF2B5EF4-FFF2-40B4-BE49-F238E27FC236}">
                  <a16:creationId xmlns:a16="http://schemas.microsoft.com/office/drawing/2014/main" id="{3EE5634D-2492-7C22-DBFE-10771DBE6D80}"/>
                </a:ext>
              </a:extLst>
            </p:cNvPr>
            <p:cNvSpPr txBox="1"/>
            <p:nvPr/>
          </p:nvSpPr>
          <p:spPr>
            <a:xfrm>
              <a:off x="10578060" y="1725230"/>
              <a:ext cx="1624476" cy="646331"/>
            </a:xfrm>
            <a:prstGeom prst="rect">
              <a:avLst/>
            </a:prstGeom>
            <a:noFill/>
          </p:spPr>
          <p:txBody>
            <a:bodyPr wrap="square" rtlCol="0">
              <a:spAutoFit/>
            </a:bodyPr>
            <a:lstStyle/>
            <a:p>
              <a:pPr algn="ctr"/>
              <a:r>
                <a:rPr lang="en-GB" sz="3600" b="1" dirty="0">
                  <a:solidFill>
                    <a:srgbClr val="9C0006"/>
                  </a:solidFill>
                  <a:latin typeface="Aptos" panose="020B0004020202020204" pitchFamily="34" charset="0"/>
                  <a:ea typeface="DengXian" panose="02010600030101010101" pitchFamily="2" charset="-122"/>
                </a:rPr>
                <a:t>Bad</a:t>
              </a:r>
              <a:endParaRPr lang="en-GB" sz="1800" b="1" dirty="0">
                <a:solidFill>
                  <a:srgbClr val="9C0006"/>
                </a:solidFill>
                <a:effectLst/>
                <a:latin typeface="Aptos" panose="020B0004020202020204" pitchFamily="34" charset="0"/>
                <a:ea typeface="DengXian" panose="02010600030101010101" pitchFamily="2" charset="-122"/>
              </a:endParaRPr>
            </a:p>
          </p:txBody>
        </p:sp>
      </p:grpSp>
      <p:grpSp>
        <p:nvGrpSpPr>
          <p:cNvPr id="26" name="Group 25">
            <a:extLst>
              <a:ext uri="{FF2B5EF4-FFF2-40B4-BE49-F238E27FC236}">
                <a16:creationId xmlns:a16="http://schemas.microsoft.com/office/drawing/2014/main" id="{B9895A67-4163-C71E-37B6-C30E5A011424}"/>
              </a:ext>
            </a:extLst>
          </p:cNvPr>
          <p:cNvGrpSpPr/>
          <p:nvPr/>
        </p:nvGrpSpPr>
        <p:grpSpPr>
          <a:xfrm>
            <a:off x="538522" y="2824857"/>
            <a:ext cx="8870355" cy="2994972"/>
            <a:chOff x="538522" y="3182049"/>
            <a:chExt cx="8870355" cy="2994972"/>
          </a:xfrm>
        </p:grpSpPr>
        <p:sp>
          <p:nvSpPr>
            <p:cNvPr id="24" name="Rectangle: Rounded Corners 23">
              <a:extLst>
                <a:ext uri="{FF2B5EF4-FFF2-40B4-BE49-F238E27FC236}">
                  <a16:creationId xmlns:a16="http://schemas.microsoft.com/office/drawing/2014/main" id="{1D143BB6-20CD-3279-6DDA-5B816E1008A0}"/>
                </a:ext>
              </a:extLst>
            </p:cNvPr>
            <p:cNvSpPr/>
            <p:nvPr/>
          </p:nvSpPr>
          <p:spPr>
            <a:xfrm>
              <a:off x="538522" y="3746037"/>
              <a:ext cx="8626910" cy="2430984"/>
            </a:xfrm>
            <a:prstGeom prst="roundRect">
              <a:avLst/>
            </a:prstGeom>
            <a:solidFill>
              <a:srgbClr val="C6EFC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1">
              <a:extLst>
                <a:ext uri="{FF2B5EF4-FFF2-40B4-BE49-F238E27FC236}">
                  <a16:creationId xmlns:a16="http://schemas.microsoft.com/office/drawing/2014/main" id="{1B513359-C224-797C-A306-BEDB3952BC18}"/>
                </a:ext>
              </a:extLst>
            </p:cNvPr>
            <p:cNvSpPr txBox="1">
              <a:spLocks/>
            </p:cNvSpPr>
            <p:nvPr/>
          </p:nvSpPr>
          <p:spPr>
            <a:xfrm>
              <a:off x="838199" y="3182049"/>
              <a:ext cx="1876426" cy="7439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000" dirty="0">
                  <a:solidFill>
                    <a:srgbClr val="818104"/>
                  </a:solidFill>
                  <a:latin typeface="Aptos Display" panose="020B0004020202020204" pitchFamily="34" charset="0"/>
                </a:rPr>
                <a:t>With</a:t>
              </a:r>
              <a:endParaRPr lang="en-GB" dirty="0">
                <a:solidFill>
                  <a:srgbClr val="818104"/>
                </a:solidFill>
                <a:latin typeface="Aptos Display" panose="020B0004020202020204" pitchFamily="34" charset="0"/>
              </a:endParaRPr>
            </a:p>
          </p:txBody>
        </p:sp>
        <p:grpSp>
          <p:nvGrpSpPr>
            <p:cNvPr id="20" name="Group 19">
              <a:extLst>
                <a:ext uri="{FF2B5EF4-FFF2-40B4-BE49-F238E27FC236}">
                  <a16:creationId xmlns:a16="http://schemas.microsoft.com/office/drawing/2014/main" id="{AD3B977C-DD02-1C24-4260-8441BA6E1B05}"/>
                </a:ext>
              </a:extLst>
            </p:cNvPr>
            <p:cNvGrpSpPr/>
            <p:nvPr/>
          </p:nvGrpSpPr>
          <p:grpSpPr>
            <a:xfrm>
              <a:off x="1203532" y="3790241"/>
              <a:ext cx="6399731" cy="2323852"/>
              <a:chOff x="1224964" y="3522065"/>
              <a:chExt cx="6399731" cy="2323852"/>
            </a:xfrm>
          </p:grpSpPr>
          <p:pic>
            <p:nvPicPr>
              <p:cNvPr id="17" name="Picture 16">
                <a:extLst>
                  <a:ext uri="{FF2B5EF4-FFF2-40B4-BE49-F238E27FC236}">
                    <a16:creationId xmlns:a16="http://schemas.microsoft.com/office/drawing/2014/main" id="{50071411-9F57-EFB2-5EF9-F2175151A7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24964" y="4061934"/>
                <a:ext cx="2248016" cy="1682836"/>
              </a:xfrm>
              <a:prstGeom prst="rect">
                <a:avLst/>
              </a:prstGeom>
              <a:ln>
                <a:solidFill>
                  <a:schemeClr val="bg1">
                    <a:lumMod val="50000"/>
                  </a:schemeClr>
                </a:solidFill>
              </a:ln>
            </p:spPr>
          </p:pic>
          <p:pic>
            <p:nvPicPr>
              <p:cNvPr id="19" name="Picture 18">
                <a:extLst>
                  <a:ext uri="{FF2B5EF4-FFF2-40B4-BE49-F238E27FC236}">
                    <a16:creationId xmlns:a16="http://schemas.microsoft.com/office/drawing/2014/main" id="{4306124A-7AB7-AEFB-01B7-B07C9C4CAB9B}"/>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4024695" y="3522065"/>
                <a:ext cx="3600000" cy="2323852"/>
              </a:xfrm>
              <a:prstGeom prst="rect">
                <a:avLst/>
              </a:prstGeom>
              <a:ln>
                <a:solidFill>
                  <a:schemeClr val="bg1">
                    <a:lumMod val="50000"/>
                  </a:schemeClr>
                </a:solidFill>
              </a:ln>
            </p:spPr>
          </p:pic>
        </p:grpSp>
        <p:sp>
          <p:nvSpPr>
            <p:cNvPr id="25" name="TextBox 24">
              <a:extLst>
                <a:ext uri="{FF2B5EF4-FFF2-40B4-BE49-F238E27FC236}">
                  <a16:creationId xmlns:a16="http://schemas.microsoft.com/office/drawing/2014/main" id="{7B1DEA75-A9FE-CAD7-A847-2E2CC89C5325}"/>
                </a:ext>
              </a:extLst>
            </p:cNvPr>
            <p:cNvSpPr txBox="1"/>
            <p:nvPr/>
          </p:nvSpPr>
          <p:spPr>
            <a:xfrm>
              <a:off x="7508644" y="4638363"/>
              <a:ext cx="1900233" cy="646331"/>
            </a:xfrm>
            <a:prstGeom prst="rect">
              <a:avLst/>
            </a:prstGeom>
            <a:noFill/>
          </p:spPr>
          <p:txBody>
            <a:bodyPr wrap="square" rtlCol="0">
              <a:spAutoFit/>
            </a:bodyPr>
            <a:lstStyle/>
            <a:p>
              <a:pPr algn="ctr"/>
              <a:r>
                <a:rPr lang="en-GB" sz="3600" b="1" dirty="0">
                  <a:solidFill>
                    <a:srgbClr val="00612E"/>
                  </a:solidFill>
                  <a:latin typeface="Aptos" panose="020B0004020202020204" pitchFamily="34" charset="0"/>
                  <a:ea typeface="DengXian" panose="02010600030101010101" pitchFamily="2" charset="-122"/>
                </a:rPr>
                <a:t>Good</a:t>
              </a:r>
              <a:endParaRPr lang="en-GB" sz="1800" b="1" dirty="0">
                <a:solidFill>
                  <a:srgbClr val="00612E"/>
                </a:solidFill>
                <a:effectLst/>
                <a:latin typeface="Aptos" panose="020B0004020202020204" pitchFamily="34" charset="0"/>
                <a:ea typeface="DengXian" panose="02010600030101010101" pitchFamily="2" charset="-122"/>
              </a:endParaRPr>
            </a:p>
          </p:txBody>
        </p:sp>
      </p:grpSp>
      <p:sp>
        <p:nvSpPr>
          <p:cNvPr id="27" name="Content Placeholder 2">
            <a:extLst>
              <a:ext uri="{FF2B5EF4-FFF2-40B4-BE49-F238E27FC236}">
                <a16:creationId xmlns:a16="http://schemas.microsoft.com/office/drawing/2014/main" id="{7C2779E6-570A-D6DD-3A95-313E8F236FEE}"/>
              </a:ext>
            </a:extLst>
          </p:cNvPr>
          <p:cNvSpPr txBox="1">
            <a:spLocks/>
          </p:cNvSpPr>
          <p:nvPr/>
        </p:nvSpPr>
        <p:spPr>
          <a:xfrm>
            <a:off x="9229724" y="3321537"/>
            <a:ext cx="2962275" cy="30348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000" dirty="0">
                <a:solidFill>
                  <a:srgbClr val="818104"/>
                </a:solidFill>
                <a:latin typeface="Aptos" panose="020B0004020202020204" pitchFamily="34" charset="0"/>
              </a:rPr>
              <a:t>The Error Cluster and Error Wire represent a </a:t>
            </a:r>
            <a:r>
              <a:rPr lang="en-GB" sz="2000" u="sng" dirty="0">
                <a:solidFill>
                  <a:srgbClr val="818104"/>
                </a:solidFill>
                <a:latin typeface="Aptos" panose="020B0004020202020204" pitchFamily="34" charset="0"/>
              </a:rPr>
              <a:t>standardised</a:t>
            </a:r>
            <a:r>
              <a:rPr lang="en-GB" sz="2000" dirty="0">
                <a:solidFill>
                  <a:srgbClr val="818104"/>
                </a:solidFill>
                <a:latin typeface="Aptos" panose="020B0004020202020204" pitchFamily="34" charset="0"/>
              </a:rPr>
              <a:t> way of reporting that something went wrong.</a:t>
            </a:r>
          </a:p>
          <a:p>
            <a:r>
              <a:rPr lang="en-GB" sz="2000" dirty="0">
                <a:solidFill>
                  <a:srgbClr val="818104"/>
                </a:solidFill>
                <a:latin typeface="Aptos" panose="020B0004020202020204" pitchFamily="34" charset="0"/>
              </a:rPr>
              <a:t>The Error-driven case structure represents a </a:t>
            </a:r>
            <a:r>
              <a:rPr lang="en-GB" sz="2000" u="sng" dirty="0">
                <a:solidFill>
                  <a:srgbClr val="818104"/>
                </a:solidFill>
                <a:latin typeface="Aptos" panose="020B0004020202020204" pitchFamily="34" charset="0"/>
              </a:rPr>
              <a:t>standardised</a:t>
            </a:r>
            <a:r>
              <a:rPr lang="en-GB" sz="2000" dirty="0">
                <a:solidFill>
                  <a:srgbClr val="818104"/>
                </a:solidFill>
                <a:latin typeface="Aptos" panose="020B0004020202020204" pitchFamily="34" charset="0"/>
              </a:rPr>
              <a:t> way of handling the situation in downstream code.</a:t>
            </a:r>
          </a:p>
        </p:txBody>
      </p:sp>
      <p:sp>
        <p:nvSpPr>
          <p:cNvPr id="28" name="Content Placeholder 2">
            <a:extLst>
              <a:ext uri="{FF2B5EF4-FFF2-40B4-BE49-F238E27FC236}">
                <a16:creationId xmlns:a16="http://schemas.microsoft.com/office/drawing/2014/main" id="{2CFF84FC-4CA0-8DEA-2C53-E45180DE9DD4}"/>
              </a:ext>
            </a:extLst>
          </p:cNvPr>
          <p:cNvSpPr txBox="1">
            <a:spLocks/>
          </p:cNvSpPr>
          <p:nvPr/>
        </p:nvSpPr>
        <p:spPr>
          <a:xfrm>
            <a:off x="621422" y="5914425"/>
            <a:ext cx="8065378" cy="8561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solidFill>
                  <a:srgbClr val="818104"/>
                </a:solidFill>
                <a:latin typeface="Aptos" panose="020B0004020202020204" pitchFamily="34" charset="0"/>
              </a:rPr>
              <a:t>Programmers can instantly understand the intent</a:t>
            </a:r>
          </a:p>
          <a:p>
            <a:r>
              <a:rPr lang="en-GB" sz="1600" dirty="0">
                <a:solidFill>
                  <a:srgbClr val="818104"/>
                </a:solidFill>
                <a:latin typeface="Aptos" panose="020B0004020202020204" pitchFamily="34" charset="0"/>
              </a:rPr>
              <a:t>Clearly separates the “happy case” (no error case) from the “unhappy case” (error case)</a:t>
            </a:r>
          </a:p>
        </p:txBody>
      </p:sp>
    </p:spTree>
    <p:extLst>
      <p:ext uri="{BB962C8B-B14F-4D97-AF65-F5344CB8AC3E}">
        <p14:creationId xmlns:p14="http://schemas.microsoft.com/office/powerpoint/2010/main" val="2377091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uiExpand="1" build="p"/>
      <p:bldP spid="2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B65512E-DD4B-322A-1589-9176C42C3547}"/>
              </a:ext>
            </a:extLst>
          </p:cNvPr>
          <p:cNvSpPr>
            <a:spLocks noGrp="1"/>
          </p:cNvSpPr>
          <p:nvPr>
            <p:ph type="sldNum" sz="quarter" idx="12"/>
          </p:nvPr>
        </p:nvSpPr>
        <p:spPr/>
        <p:txBody>
          <a:bodyPr/>
          <a:lstStyle/>
          <a:p>
            <a:fld id="{A5BC3523-C363-4BFA-8941-CE9ECEEECBA2}" type="slidenum">
              <a:rPr lang="en-GB" smtClean="0"/>
              <a:t>9</a:t>
            </a:fld>
            <a:endParaRPr lang="en-GB" dirty="0"/>
          </a:p>
        </p:txBody>
      </p:sp>
      <p:sp>
        <p:nvSpPr>
          <p:cNvPr id="11" name="Title 1">
            <a:extLst>
              <a:ext uri="{FF2B5EF4-FFF2-40B4-BE49-F238E27FC236}">
                <a16:creationId xmlns:a16="http://schemas.microsoft.com/office/drawing/2014/main" id="{0AB534E5-E9C5-5D26-FFDC-752D8B8A3407}"/>
              </a:ext>
            </a:extLst>
          </p:cNvPr>
          <p:cNvSpPr txBox="1">
            <a:spLocks/>
          </p:cNvSpPr>
          <p:nvPr/>
        </p:nvSpPr>
        <p:spPr>
          <a:xfrm>
            <a:off x="838200" y="2757548"/>
            <a:ext cx="10515600" cy="1120774"/>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dirty="0">
              <a:solidFill>
                <a:srgbClr val="818104"/>
              </a:solidFill>
              <a:latin typeface="Aptos Display" panose="020B0004020202020204" pitchFamily="34" charset="0"/>
            </a:endParaRPr>
          </a:p>
        </p:txBody>
      </p:sp>
      <p:sp>
        <p:nvSpPr>
          <p:cNvPr id="15" name="Content Placeholder 2">
            <a:extLst>
              <a:ext uri="{FF2B5EF4-FFF2-40B4-BE49-F238E27FC236}">
                <a16:creationId xmlns:a16="http://schemas.microsoft.com/office/drawing/2014/main" id="{75E0C125-9F8E-BE66-B41B-DE10A92A542A}"/>
              </a:ext>
            </a:extLst>
          </p:cNvPr>
          <p:cNvSpPr txBox="1">
            <a:spLocks/>
          </p:cNvSpPr>
          <p:nvPr/>
        </p:nvSpPr>
        <p:spPr>
          <a:xfrm>
            <a:off x="838200" y="243379"/>
            <a:ext cx="10515600" cy="551196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600" dirty="0">
                <a:solidFill>
                  <a:srgbClr val="818104"/>
                </a:solidFill>
                <a:latin typeface="Aptos" panose="020B0004020202020204" pitchFamily="34" charset="0"/>
              </a:rPr>
              <a:t>Note:</a:t>
            </a:r>
          </a:p>
          <a:p>
            <a:pPr lvl="1"/>
            <a:r>
              <a:rPr lang="en-GB" sz="2800" dirty="0">
                <a:solidFill>
                  <a:srgbClr val="818104"/>
                </a:solidFill>
                <a:latin typeface="Aptos" panose="020B0004020202020204" pitchFamily="34" charset="0"/>
              </a:rPr>
              <a:t>“Operation could not be performed” situations (“file does not exist”, etc.) would occur equally often regardless of whether the language supports an official error mechanism or not.</a:t>
            </a:r>
          </a:p>
          <a:p>
            <a:pPr lvl="1"/>
            <a:endParaRPr lang="en-GB" sz="2800" dirty="0">
              <a:solidFill>
                <a:srgbClr val="818104"/>
              </a:solidFill>
              <a:latin typeface="Aptos" panose="020B0004020202020204" pitchFamily="34" charset="0"/>
            </a:endParaRPr>
          </a:p>
          <a:p>
            <a:pPr lvl="1"/>
            <a:r>
              <a:rPr lang="en-GB" sz="2800" dirty="0">
                <a:solidFill>
                  <a:srgbClr val="818104"/>
                </a:solidFill>
                <a:latin typeface="Aptos" panose="020B0004020202020204" pitchFamily="34" charset="0"/>
              </a:rPr>
              <a:t>Not having an official error mechanism would make matters worse.</a:t>
            </a:r>
          </a:p>
          <a:p>
            <a:pPr lvl="1"/>
            <a:endParaRPr lang="en-GB" sz="2800" dirty="0">
              <a:solidFill>
                <a:srgbClr val="818104"/>
              </a:solidFill>
              <a:latin typeface="Aptos" panose="020B0004020202020204" pitchFamily="34" charset="0"/>
            </a:endParaRPr>
          </a:p>
          <a:p>
            <a:pPr lvl="1"/>
            <a:r>
              <a:rPr lang="en-GB" sz="2800" dirty="0">
                <a:solidFill>
                  <a:srgbClr val="818104"/>
                </a:solidFill>
                <a:latin typeface="Aptos" panose="020B0004020202020204" pitchFamily="34" charset="0"/>
              </a:rPr>
              <a:t>The error cluster is not the “bad guy”. It is a messenger of something that would have happened anyway.</a:t>
            </a:r>
          </a:p>
          <a:p>
            <a:pPr lvl="1"/>
            <a:endParaRPr lang="en-GB" sz="2800" dirty="0">
              <a:solidFill>
                <a:srgbClr val="818104"/>
              </a:solidFill>
              <a:latin typeface="Aptos" panose="020B0004020202020204" pitchFamily="34" charset="0"/>
            </a:endParaRPr>
          </a:p>
          <a:p>
            <a:pPr lvl="1"/>
            <a:r>
              <a:rPr lang="en-GB" sz="2800" dirty="0">
                <a:solidFill>
                  <a:srgbClr val="818104"/>
                </a:solidFill>
                <a:latin typeface="Aptos" panose="020B0004020202020204" pitchFamily="34" charset="0"/>
              </a:rPr>
              <a:t>Since I realised this, I experience a short moment of gratefulness whenever I encounter an error. “I’m glad this undesirable situation was at least reported using a useful, standard mechanism.”</a:t>
            </a:r>
          </a:p>
        </p:txBody>
      </p:sp>
    </p:spTree>
    <p:extLst>
      <p:ext uri="{BB962C8B-B14F-4D97-AF65-F5344CB8AC3E}">
        <p14:creationId xmlns:p14="http://schemas.microsoft.com/office/powerpoint/2010/main" val="241671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1116</TotalTime>
  <Words>3551</Words>
  <Application>Microsoft Office PowerPoint</Application>
  <PresentationFormat>Widescreen</PresentationFormat>
  <Paragraphs>370</Paragraphs>
  <Slides>35</Slides>
  <Notes>35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Aptos</vt:lpstr>
      <vt:lpstr>Aptos Display</vt:lpstr>
      <vt:lpstr>Arial</vt:lpstr>
      <vt:lpstr>Calibri</vt:lpstr>
      <vt:lpstr>Calibri Light</vt:lpstr>
      <vt:lpstr>Office Theme</vt:lpstr>
      <vt:lpstr>LabVIEW Errors Deep Dive</vt:lpstr>
      <vt:lpstr>Presenter</vt:lpstr>
      <vt:lpstr>This presentation will describe</vt:lpstr>
      <vt:lpstr>Terminology</vt:lpstr>
      <vt:lpstr>What are errors?</vt:lpstr>
      <vt:lpstr>How was the “operation could not be performed” situation signalled in programming languages that did not natively support errors?</vt:lpstr>
      <vt:lpstr>In LabVIEW this could look like:</vt:lpstr>
      <vt:lpstr>Compare</vt:lpstr>
      <vt:lpstr>PowerPoint Presentation</vt:lpstr>
      <vt:lpstr>Let’s transition from theory to practice. Let’s discuss some tips.</vt:lpstr>
      <vt:lpstr>PowerPoint Presentation</vt:lpstr>
      <vt:lpstr>PowerPoint Presentation</vt:lpstr>
      <vt:lpstr>There are two categories of errors in GUI applications</vt:lpstr>
      <vt:lpstr>Category 1: Externally-generated errors</vt:lpstr>
      <vt:lpstr>Category 2: Sanity check errors</vt:lpstr>
      <vt:lpstr>Category 2: Sanity check errors (continued)</vt:lpstr>
      <vt:lpstr>Clearing Errors</vt:lpstr>
      <vt:lpstr>Clearing Errors</vt:lpstr>
      <vt:lpstr>Clearing Errors</vt:lpstr>
      <vt:lpstr>LabVIEW Idea: Error functions should be located in a dedicated palette </vt:lpstr>
      <vt:lpstr>Now for the most controversial part of the presentation…</vt:lpstr>
      <vt:lpstr>Going against Darren’s advice (the prequel)</vt:lpstr>
      <vt:lpstr>Automatic Error Handling (AEH)</vt:lpstr>
      <vt:lpstr>Automatic Error Handling (AEH)</vt:lpstr>
      <vt:lpstr>Automatic Error Handling (AEH)</vt:lpstr>
      <vt:lpstr>Automatic Error Handling (AEH)</vt:lpstr>
      <vt:lpstr>Analogies</vt:lpstr>
      <vt:lpstr>Automatic Error Handling (AEH)</vt:lpstr>
      <vt:lpstr>Automatic Error Handling (AEH)</vt:lpstr>
      <vt:lpstr>Automatic Error Handling (AEH)</vt:lpstr>
      <vt:lpstr>Automatic Error Handling (AEH)</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Petru Tarabuta</dc:creator>
  <cp:lastModifiedBy>Petru Tarabuta</cp:lastModifiedBy>
  <cp:revision>732</cp:revision>
  <dcterms:created xsi:type="dcterms:W3CDTF">2022-09-26T20:10:51Z</dcterms:created>
  <dcterms:modified xsi:type="dcterms:W3CDTF">2024-09-12T06:49:38Z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d258917-277f-42cd-a3cd-14c4e9ee58bc_Enabled">
    <vt:lpwstr>true</vt:lpwstr>
  </property>
  <property fmtid="{D5CDD505-2E9C-101B-9397-08002B2CF9AE}" pid="3" name="MSIP_Label_9d258917-277f-42cd-a3cd-14c4e9ee58bc_SetDate">
    <vt:lpwstr>2022-09-27T08:17:11Z</vt:lpwstr>
  </property>
  <property fmtid="{D5CDD505-2E9C-101B-9397-08002B2CF9AE}" pid="4" name="MSIP_Label_9d258917-277f-42cd-a3cd-14c4e9ee58bc_Method">
    <vt:lpwstr>Standard</vt:lpwstr>
  </property>
  <property fmtid="{D5CDD505-2E9C-101B-9397-08002B2CF9AE}" pid="5" name="MSIP_Label_9d258917-277f-42cd-a3cd-14c4e9ee58bc_Name">
    <vt:lpwstr>restricted</vt:lpwstr>
  </property>
  <property fmtid="{D5CDD505-2E9C-101B-9397-08002B2CF9AE}" pid="6" name="MSIP_Label_9d258917-277f-42cd-a3cd-14c4e9ee58bc_SiteId">
    <vt:lpwstr>38ae3bcd-9579-4fd4-adda-b42e1495d55a</vt:lpwstr>
  </property>
  <property fmtid="{D5CDD505-2E9C-101B-9397-08002B2CF9AE}" pid="7" name="MSIP_Label_9d258917-277f-42cd-a3cd-14c4e9ee58bc_ActionId">
    <vt:lpwstr>77743905-44f9-4b6a-8727-eb02b15d45e9</vt:lpwstr>
  </property>
  <property fmtid="{D5CDD505-2E9C-101B-9397-08002B2CF9AE}" pid="8" name="MSIP_Label_9d258917-277f-42cd-a3cd-14c4e9ee58bc_ContentBits">
    <vt:lpwstr>0</vt:lpwstr>
  </property>
  <property fmtid="{D5CDD505-2E9C-101B-9397-08002B2CF9AE}" pid="9" name="Document_Confidentiality">
    <vt:lpwstr>Restricted</vt:lpwstr>
  </property>
</Properties>
</file>

<file path=docProps/thumbnail.jpeg>
</file>